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6" r:id="rId2"/>
    <p:sldId id="347" r:id="rId3"/>
    <p:sldId id="348" r:id="rId4"/>
    <p:sldId id="367" r:id="rId5"/>
    <p:sldId id="368" r:id="rId6"/>
    <p:sldId id="445" r:id="rId7"/>
    <p:sldId id="350" r:id="rId8"/>
    <p:sldId id="362" r:id="rId9"/>
    <p:sldId id="398" r:id="rId10"/>
    <p:sldId id="399" r:id="rId11"/>
    <p:sldId id="400" r:id="rId12"/>
    <p:sldId id="401" r:id="rId13"/>
    <p:sldId id="405" r:id="rId14"/>
    <p:sldId id="420" r:id="rId15"/>
    <p:sldId id="421" r:id="rId16"/>
    <p:sldId id="422" r:id="rId17"/>
    <p:sldId id="423" r:id="rId18"/>
    <p:sldId id="424" r:id="rId19"/>
    <p:sldId id="425" r:id="rId20"/>
    <p:sldId id="426" r:id="rId21"/>
    <p:sldId id="427" r:id="rId22"/>
    <p:sldId id="428" r:id="rId23"/>
    <p:sldId id="429" r:id="rId24"/>
    <p:sldId id="430" r:id="rId25"/>
    <p:sldId id="431" r:id="rId26"/>
    <p:sldId id="432" r:id="rId27"/>
    <p:sldId id="433" r:id="rId28"/>
    <p:sldId id="434" r:id="rId29"/>
    <p:sldId id="435" r:id="rId30"/>
    <p:sldId id="436" r:id="rId31"/>
    <p:sldId id="437" r:id="rId32"/>
    <p:sldId id="438" r:id="rId33"/>
    <p:sldId id="439" r:id="rId34"/>
    <p:sldId id="440" r:id="rId35"/>
    <p:sldId id="441" r:id="rId36"/>
    <p:sldId id="442" r:id="rId3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7E7B7F-D8D6-45D4-A86E-4861DB76D49D}"/>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BFFB93F2-E0B8-41EC-B1D3-C205F9EC2D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48CD19F5-AC7A-4441-8E61-556A9DD8FA47}"/>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5" name="Нижний колонтитул 4">
            <a:extLst>
              <a:ext uri="{FF2B5EF4-FFF2-40B4-BE49-F238E27FC236}">
                <a16:creationId xmlns:a16="http://schemas.microsoft.com/office/drawing/2014/main" id="{E60C0CA3-A7FE-4987-9921-D2C9540CACF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14EDD1E-A91F-4AA8-8E5E-6E9CB660D531}"/>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2731715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BD6A00B-B326-4E11-BD74-69C23A37BC6B}"/>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DD53C634-454E-4EF9-BBB6-AE0B5E158319}"/>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6AEFA4E-FE41-4D33-962C-70E10BFEADB1}"/>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5" name="Нижний колонтитул 4">
            <a:extLst>
              <a:ext uri="{FF2B5EF4-FFF2-40B4-BE49-F238E27FC236}">
                <a16:creationId xmlns:a16="http://schemas.microsoft.com/office/drawing/2014/main" id="{0A8DBEA9-5606-4007-8982-0AE4D31184A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461A76E-01A1-4BA0-9F9F-A52222030C52}"/>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2561459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FECB1EDF-47E9-4EAB-AA8F-76CC2F926A73}"/>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C7D291C7-E0C5-47E8-BF6C-0CCDC568DD2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6A9A3EB-5605-4649-A200-498290E115C5}"/>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5" name="Нижний колонтитул 4">
            <a:extLst>
              <a:ext uri="{FF2B5EF4-FFF2-40B4-BE49-F238E27FC236}">
                <a16:creationId xmlns:a16="http://schemas.microsoft.com/office/drawing/2014/main" id="{FED08A9F-1020-49F4-8A63-E4DA1EC16C4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402DED6E-699D-41B8-9E1D-E5A40D4943C5}"/>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2521091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CC272E-1DFD-49AA-8B28-68501E044887}"/>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D77A5DB6-4F90-41D6-AF12-4962DAC0C537}"/>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DC7E77A-71B3-4E8F-B544-42AB3F39AA3C}"/>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5" name="Нижний колонтитул 4">
            <a:extLst>
              <a:ext uri="{FF2B5EF4-FFF2-40B4-BE49-F238E27FC236}">
                <a16:creationId xmlns:a16="http://schemas.microsoft.com/office/drawing/2014/main" id="{0FCBF39C-50AE-4355-A12D-01A39CA473A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5340920-18FE-4C66-9E06-0DB42EFD9B60}"/>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2186917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5E59365-3057-4436-BE1F-183AF1A25803}"/>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62C32A66-00B6-4251-BBAA-6848BEE310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26DF5597-5A0F-419B-99BC-1EED8A320CE7}"/>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5" name="Нижний колонтитул 4">
            <a:extLst>
              <a:ext uri="{FF2B5EF4-FFF2-40B4-BE49-F238E27FC236}">
                <a16:creationId xmlns:a16="http://schemas.microsoft.com/office/drawing/2014/main" id="{3911079F-F224-400D-8F8F-7917EDAF5BB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363247A-3B81-4EDC-8331-55108B68B112}"/>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4073402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08BE40-CBEB-4013-8B72-F77EA8CF369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E28BD724-D7E2-47A7-9DCA-10446CCAF7EE}"/>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650D2C2B-B325-437B-A26E-BF2D28EB2ABB}"/>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3FBC5A8C-7E09-46D9-B610-9A3BC08692B8}"/>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6" name="Нижний колонтитул 5">
            <a:extLst>
              <a:ext uri="{FF2B5EF4-FFF2-40B4-BE49-F238E27FC236}">
                <a16:creationId xmlns:a16="http://schemas.microsoft.com/office/drawing/2014/main" id="{45427362-9484-4BDA-AECB-4DC326A77E2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3E33F56-8455-446B-AAD1-4A3D179079A5}"/>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1264788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3335F3F-DE94-4353-A999-75C8998A580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ACDC7064-F237-4689-A1EB-2C509840FB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6DD0FF76-8E90-43FA-BB6D-DF151014D7CF}"/>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F6742294-0313-451E-99EE-2FF22A0375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0A7D70D3-0F90-4E9F-85A6-CD8EE2BF1438}"/>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C7DD6DBE-0FC1-4E7A-93D3-F9EF65993472}"/>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8" name="Нижний колонтитул 7">
            <a:extLst>
              <a:ext uri="{FF2B5EF4-FFF2-40B4-BE49-F238E27FC236}">
                <a16:creationId xmlns:a16="http://schemas.microsoft.com/office/drawing/2014/main" id="{F7824C72-09F8-404F-ABC5-55F498ADC054}"/>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D2745AD7-ECDB-4DA8-ABA4-A2A85A57C851}"/>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3801931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778154-6AA0-4071-A8D5-612344040648}"/>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D2340821-B1A5-4B96-88A5-58E57215F302}"/>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4" name="Нижний колонтитул 3">
            <a:extLst>
              <a:ext uri="{FF2B5EF4-FFF2-40B4-BE49-F238E27FC236}">
                <a16:creationId xmlns:a16="http://schemas.microsoft.com/office/drawing/2014/main" id="{067A14AB-053E-4CF1-B11E-4D02F7266E13}"/>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A3955A5E-4B76-4A3B-886F-726DE284E4E5}"/>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831922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572BFB27-B5B6-4ED7-B1C6-60604405BFA1}"/>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3" name="Нижний колонтитул 2">
            <a:extLst>
              <a:ext uri="{FF2B5EF4-FFF2-40B4-BE49-F238E27FC236}">
                <a16:creationId xmlns:a16="http://schemas.microsoft.com/office/drawing/2014/main" id="{690964F2-EA07-4A19-9D99-B4F3F272EB70}"/>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F242354D-93F6-4491-BF5A-AE949FBA5E64}"/>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2371694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2B0751D-0FEA-4C84-9C70-32797AB5E13A}"/>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FEDB7B23-29E0-4B24-90E7-59F2D412D1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595C7101-4B52-4D39-A800-DB5207F2E9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FB41DFD2-535A-42A3-B43B-9AD30A3BCF8B}"/>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6" name="Нижний колонтитул 5">
            <a:extLst>
              <a:ext uri="{FF2B5EF4-FFF2-40B4-BE49-F238E27FC236}">
                <a16:creationId xmlns:a16="http://schemas.microsoft.com/office/drawing/2014/main" id="{58D75E18-7DF3-4F55-9164-89B1D1286A3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BE1C4681-3F9A-435D-9409-4BC6B1A50E6E}"/>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40064243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E205BD0-B808-4AC3-9C71-4B3A0BDDC1E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23B21FD6-4D95-46BB-9A6F-7FE4E9E92E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33FC23C4-55AB-4B9A-99B3-466F4B2279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1F14EC5-FCF8-4FC4-A5A1-20E409B4FE99}"/>
              </a:ext>
            </a:extLst>
          </p:cNvPr>
          <p:cNvSpPr>
            <a:spLocks noGrp="1"/>
          </p:cNvSpPr>
          <p:nvPr>
            <p:ph type="dt" sz="half" idx="10"/>
          </p:nvPr>
        </p:nvSpPr>
        <p:spPr/>
        <p:txBody>
          <a:bodyPr/>
          <a:lstStyle/>
          <a:p>
            <a:fld id="{18968696-244F-425C-AE41-9C1A0BB3A3F3}" type="datetimeFigureOut">
              <a:rPr lang="ru-RU" smtClean="0"/>
              <a:t>10.04.2024</a:t>
            </a:fld>
            <a:endParaRPr lang="ru-RU"/>
          </a:p>
        </p:txBody>
      </p:sp>
      <p:sp>
        <p:nvSpPr>
          <p:cNvPr id="6" name="Нижний колонтитул 5">
            <a:extLst>
              <a:ext uri="{FF2B5EF4-FFF2-40B4-BE49-F238E27FC236}">
                <a16:creationId xmlns:a16="http://schemas.microsoft.com/office/drawing/2014/main" id="{C8249B90-D104-4D0F-868D-50F281AA781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517BAA5-FB32-461A-943C-825AD4C11F66}"/>
              </a:ext>
            </a:extLst>
          </p:cNvPr>
          <p:cNvSpPr>
            <a:spLocks noGrp="1"/>
          </p:cNvSpPr>
          <p:nvPr>
            <p:ph type="sldNum" sz="quarter" idx="12"/>
          </p:nvPr>
        </p:nvSpPr>
        <p:spPr/>
        <p:txBody>
          <a:bodyPr/>
          <a:lstStyle/>
          <a:p>
            <a:fld id="{8DFD9AED-D7D3-485F-A380-DC4AB632B4E8}" type="slidenum">
              <a:rPr lang="ru-RU" smtClean="0"/>
              <a:t>‹#›</a:t>
            </a:fld>
            <a:endParaRPr lang="ru-RU"/>
          </a:p>
        </p:txBody>
      </p:sp>
    </p:spTree>
    <p:extLst>
      <p:ext uri="{BB962C8B-B14F-4D97-AF65-F5344CB8AC3E}">
        <p14:creationId xmlns:p14="http://schemas.microsoft.com/office/powerpoint/2010/main" val="4122617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D62368F-BDE1-41DE-81C2-583EC95712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E66B9FAA-F5ED-490C-8BCD-B59C0FBA9A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D5EB2C8-3128-4E05-B598-842433EA3A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968696-244F-425C-AE41-9C1A0BB3A3F3}" type="datetimeFigureOut">
              <a:rPr lang="ru-RU" smtClean="0"/>
              <a:t>10.04.2024</a:t>
            </a:fld>
            <a:endParaRPr lang="ru-RU"/>
          </a:p>
        </p:txBody>
      </p:sp>
      <p:sp>
        <p:nvSpPr>
          <p:cNvPr id="5" name="Нижний колонтитул 4">
            <a:extLst>
              <a:ext uri="{FF2B5EF4-FFF2-40B4-BE49-F238E27FC236}">
                <a16:creationId xmlns:a16="http://schemas.microsoft.com/office/drawing/2014/main" id="{0045467C-B8FD-4368-B479-B53C8318A3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6EF7EFAE-3BF6-4B7E-A3A1-F95BFF84A1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D9AED-D7D3-485F-A380-DC4AB632B4E8}" type="slidenum">
              <a:rPr lang="ru-RU" smtClean="0"/>
              <a:t>‹#›</a:t>
            </a:fld>
            <a:endParaRPr lang="ru-RU"/>
          </a:p>
        </p:txBody>
      </p:sp>
    </p:spTree>
    <p:extLst>
      <p:ext uri="{BB962C8B-B14F-4D97-AF65-F5344CB8AC3E}">
        <p14:creationId xmlns:p14="http://schemas.microsoft.com/office/powerpoint/2010/main" val="4208233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10</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1740024" y="1052738"/>
            <a:ext cx="8532441" cy="46805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0215" algn="just">
              <a:lnSpc>
                <a:spcPct val="150000"/>
              </a:lnSpc>
              <a:spcAft>
                <a:spcPts val="800"/>
              </a:spcAft>
            </a:pPr>
            <a:r>
              <a:rPr lang="ru-RU" dirty="0">
                <a:ea typeface="Calibri" panose="020F0502020204030204" pitchFamily="34" charset="0"/>
                <a:cs typeface="Times New Roman" panose="02020603050405020304" pitchFamily="18" charset="0"/>
              </a:rPr>
              <a:t>Структура бюджетной системы Российской Федерации (в ред. Федерального закона от 26.04.2007 N 63-ФЗ) </a:t>
            </a:r>
          </a:p>
          <a:p>
            <a:pPr indent="450215" algn="just">
              <a:lnSpc>
                <a:spcPct val="150000"/>
              </a:lnSpc>
              <a:spcAft>
                <a:spcPts val="800"/>
              </a:spcAft>
            </a:pPr>
            <a:r>
              <a:rPr lang="ru-RU" dirty="0">
                <a:ea typeface="Calibri" panose="020F0502020204030204" pitchFamily="34" charset="0"/>
                <a:cs typeface="Times New Roman" panose="02020603050405020304" pitchFamily="18" charset="0"/>
              </a:rPr>
              <a:t>К бюджетам бюджетной системы Российской Федерации относятся: </a:t>
            </a:r>
          </a:p>
          <a:p>
            <a:pPr marL="342900" indent="-342900" algn="just">
              <a:lnSpc>
                <a:spcPct val="150000"/>
              </a:lnSpc>
              <a:buFont typeface="Symbol" panose="05050102010706020507" pitchFamily="18" charset="2"/>
              <a:buChar char=""/>
            </a:pPr>
            <a:r>
              <a:rPr lang="ru-RU" dirty="0">
                <a:ea typeface="Calibri" panose="020F0502020204030204" pitchFamily="34" charset="0"/>
                <a:cs typeface="Times New Roman" panose="02020603050405020304" pitchFamily="18" charset="0"/>
              </a:rPr>
              <a:t>федеральный бюджет и бюджеты государственных внебюджетных фондов Российской Федерации; </a:t>
            </a:r>
          </a:p>
          <a:p>
            <a:pPr marL="342900" indent="-342900" algn="just">
              <a:lnSpc>
                <a:spcPct val="150000"/>
              </a:lnSpc>
              <a:buFont typeface="Symbol" panose="05050102010706020507" pitchFamily="18" charset="2"/>
              <a:buChar char=""/>
            </a:pPr>
            <a:r>
              <a:rPr lang="ru-RU" dirty="0">
                <a:ea typeface="Calibri" panose="020F0502020204030204" pitchFamily="34" charset="0"/>
                <a:cs typeface="Times New Roman" panose="02020603050405020304" pitchFamily="18" charset="0"/>
              </a:rPr>
              <a:t>бюджеты субъектов Российской Федерации и бюджеты территориальных государственных внебюджетных фондов; </a:t>
            </a:r>
          </a:p>
          <a:p>
            <a:pPr marL="342900" indent="-342900" algn="just">
              <a:lnSpc>
                <a:spcPct val="150000"/>
              </a:lnSpc>
              <a:spcAft>
                <a:spcPts val="800"/>
              </a:spcAft>
              <a:buFont typeface="Symbol" panose="05050102010706020507" pitchFamily="18" charset="2"/>
              <a:buChar char=""/>
            </a:pPr>
            <a:r>
              <a:rPr lang="ru-RU" dirty="0">
                <a:ea typeface="Calibri" panose="020F0502020204030204" pitchFamily="34" charset="0"/>
                <a:cs typeface="Times New Roman" panose="02020603050405020304" pitchFamily="18" charset="0"/>
              </a:rPr>
              <a:t>местные бюджеты, </a:t>
            </a:r>
          </a:p>
          <a:p>
            <a:pPr indent="450215" algn="ctr"/>
            <a:endParaRPr lang="ru-RU" sz="2400" i="1" dirty="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25418B1B-EA36-40D4-B468-CA7012B720DF}"/>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a:t>
            </a:fld>
            <a:endParaRPr lang="ru-RU" dirty="0">
              <a:solidFill>
                <a:schemeClr val="tx1"/>
              </a:solidFill>
            </a:endParaRPr>
          </a:p>
        </p:txBody>
      </p:sp>
    </p:spTree>
    <p:extLst>
      <p:ext uri="{BB962C8B-B14F-4D97-AF65-F5344CB8AC3E}">
        <p14:creationId xmlns:p14="http://schemas.microsoft.com/office/powerpoint/2010/main" val="2924537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14</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1746419" y="980728"/>
            <a:ext cx="8280920" cy="50405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342900" indent="-342900" algn="just">
              <a:lnSpc>
                <a:spcPct val="107000"/>
              </a:lnSpc>
              <a:spcAft>
                <a:spcPts val="800"/>
              </a:spcAft>
              <a:buFont typeface="+mj-lt"/>
              <a:buAutoNum type="arabicPeriod" startAt="3"/>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Рост государственных закупок ожидаемо ведет к росту совокупного спроса. Так как сами закупки являются частью совокупных расходов.</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1500"/>
              </a:spcAf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Поэтому инструменты бюджетно-налоговой политики могут использоваться для стабилизации экономики в разных фазах экономического цикла. Причем если следовать кейнсианской экономической теории (Кейнс — автор фискальных методов регулирования экономики), все инструменты фискальной политики имеют сильное влияние на экономику страны в целом, поэтому регулирование экономической ситуации в стране стоит вести именно при помощи фискальной политики, в частности путем регулирования государственных закупок как инструмента, наиболее влияющего на совокупный спрос.</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6E9D7C71-67C9-44EF-877C-1843FD986663}"/>
              </a:ext>
            </a:extLst>
          </p:cNvPr>
          <p:cNvSpPr txBox="1"/>
          <p:nvPr/>
        </p:nvSpPr>
        <p:spPr>
          <a:xfrm>
            <a:off x="3215680" y="216889"/>
            <a:ext cx="6336704" cy="407035"/>
          </a:xfrm>
          <a:prstGeom prst="rect">
            <a:avLst/>
          </a:prstGeom>
          <a:noFill/>
        </p:spPr>
        <p:txBody>
          <a:bodyPr wrap="square">
            <a:spAutoFit/>
          </a:bodyPr>
          <a:lstStyle/>
          <a:p>
            <a:pPr algn="just">
              <a:lnSpc>
                <a:spcPct val="107000"/>
              </a:lnSpc>
              <a:spcAft>
                <a:spcPts val="1500"/>
              </a:spcAft>
            </a:pPr>
            <a:r>
              <a:rPr lang="ru-RU" sz="20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как эти инструменты влияют на совокупный спрос:</a:t>
            </a:r>
            <a:endParaRPr lang="ru-RU" sz="20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Овал 14">
            <a:extLst>
              <a:ext uri="{FF2B5EF4-FFF2-40B4-BE49-F238E27FC236}">
                <a16:creationId xmlns:a16="http://schemas.microsoft.com/office/drawing/2014/main" id="{1924EF65-7E69-4DA6-AF41-B51788BAB09F}"/>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10</a:t>
            </a:fld>
            <a:endParaRPr lang="ru-RU" dirty="0">
              <a:solidFill>
                <a:schemeClr val="tx1"/>
              </a:solidFill>
            </a:endParaRPr>
          </a:p>
        </p:txBody>
      </p:sp>
    </p:spTree>
    <p:extLst>
      <p:ext uri="{BB962C8B-B14F-4D97-AF65-F5344CB8AC3E}">
        <p14:creationId xmlns:p14="http://schemas.microsoft.com/office/powerpoint/2010/main" val="1207406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14</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2063552" y="1484784"/>
            <a:ext cx="8280920" cy="468051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Налоги выполняют три основные функции: </a:t>
            </a:r>
          </a:p>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фискальную, заключающуюся в сборе денежных средств для создания государственных денежных фондов и материальных условий для функционировании государства; </a:t>
            </a:r>
          </a:p>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экономическую, предполагающую использование налогов в качестве инструмента перераспределения национального дохода, воздействия на расширение или сдерживание производства, стимулируя производителей в развитии разнообразных видов хозяйственной деятельности; </a:t>
            </a:r>
          </a:p>
        </p:txBody>
      </p:sp>
      <p:sp>
        <p:nvSpPr>
          <p:cNvPr id="8" name="Овал 7">
            <a:extLst>
              <a:ext uri="{FF2B5EF4-FFF2-40B4-BE49-F238E27FC236}">
                <a16:creationId xmlns:a16="http://schemas.microsoft.com/office/drawing/2014/main" id="{1C55D3E2-A6F6-43C8-9E94-F34D41FDFB09}"/>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11</a:t>
            </a:fld>
            <a:endParaRPr lang="ru-RU" dirty="0">
              <a:solidFill>
                <a:schemeClr val="tx1"/>
              </a:solidFill>
            </a:endParaRPr>
          </a:p>
        </p:txBody>
      </p:sp>
    </p:spTree>
    <p:extLst>
      <p:ext uri="{BB962C8B-B14F-4D97-AF65-F5344CB8AC3E}">
        <p14:creationId xmlns:p14="http://schemas.microsoft.com/office/powerpoint/2010/main" val="1033079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14</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1955540" y="1135838"/>
            <a:ext cx="8280920" cy="178910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социальную, направленную на поддержание социального равновесия путем изменения соотношения между доходами отдельных социальных групп с целью сглаживания неравенства между ними. </a:t>
            </a:r>
          </a:p>
          <a:p>
            <a:pPr algn="just">
              <a:lnSpc>
                <a:spcPct val="150000"/>
              </a:lnSpc>
              <a:spcAft>
                <a:spcPts val="800"/>
              </a:spcAft>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E3D1A645-199C-4AEC-8F43-AF5C35D30526}"/>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12</a:t>
            </a:fld>
            <a:endParaRPr lang="ru-RU" dirty="0">
              <a:solidFill>
                <a:schemeClr val="tx1"/>
              </a:solidFill>
            </a:endParaRPr>
          </a:p>
        </p:txBody>
      </p:sp>
    </p:spTree>
    <p:extLst>
      <p:ext uri="{BB962C8B-B14F-4D97-AF65-F5344CB8AC3E}">
        <p14:creationId xmlns:p14="http://schemas.microsoft.com/office/powerpoint/2010/main" val="1879409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48034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fontAlgn="base">
              <a:lnSpc>
                <a:spcPct val="150000"/>
              </a:lnSpc>
            </a:pPr>
            <a:r>
              <a:rPr lang="ru-RU" dirty="0">
                <a:solidFill>
                  <a:srgbClr val="000000"/>
                </a:solidFill>
                <a:latin typeface="Calibri" panose="020F0502020204030204" pitchFamily="34" charset="0"/>
                <a:ea typeface="Times New Roman" panose="02020603050405020304" pitchFamily="18" charset="0"/>
              </a:rPr>
              <a:t>На старте все компании и предприниматели должны выбрать систему налогообложения, в соответствии с которой будут платить налоги и страховые взносы. От этого выбора зависит количество и размер платежей, их периодичность, а также то, как часто придётся взаимодействовать с налоговой.</a:t>
            </a:r>
            <a:endParaRPr lang="ru-RU" dirty="0">
              <a:latin typeface="Times New Roman" panose="02020603050405020304" pitchFamily="18" charset="0"/>
              <a:ea typeface="Times New Roman" panose="02020603050405020304" pitchFamily="18" charset="0"/>
            </a:endParaRPr>
          </a:p>
          <a:p>
            <a:pPr indent="457200" fontAlgn="base">
              <a:lnSpc>
                <a:spcPct val="150000"/>
              </a:lnSpc>
            </a:pPr>
            <a:r>
              <a:rPr lang="ru-RU" dirty="0">
                <a:solidFill>
                  <a:srgbClr val="000000"/>
                </a:solidFill>
                <a:latin typeface="Calibri" panose="020F0502020204030204" pitchFamily="34" charset="0"/>
                <a:ea typeface="Times New Roman" panose="02020603050405020304" pitchFamily="18" charset="0"/>
              </a:rPr>
              <a:t>Поэтому в самом начале важно разобраться, какие налоговые режимы подойдут компании или предпринимателю и какой будет самым выгодным для них.</a:t>
            </a:r>
            <a:endParaRPr lang="ru-RU" dirty="0">
              <a:latin typeface="Times New Roman" panose="02020603050405020304" pitchFamily="18" charset="0"/>
              <a:ea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2E956575-1DCB-4379-A27B-818C6B210147}"/>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13</a:t>
            </a:fld>
            <a:endParaRPr lang="ru-RU" dirty="0">
              <a:solidFill>
                <a:schemeClr val="tx1"/>
              </a:solidFill>
            </a:endParaRPr>
          </a:p>
        </p:txBody>
      </p:sp>
    </p:spTree>
    <p:extLst>
      <p:ext uri="{BB962C8B-B14F-4D97-AF65-F5344CB8AC3E}">
        <p14:creationId xmlns:p14="http://schemas.microsoft.com/office/powerpoint/2010/main" val="3453322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48034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Система налогообложения — это все налоги, взносы и сборы, которые бизнес платит государству.</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У любого налогового платежа в бюджет есть: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объект налогообложения — например, полученная компанией прибыль;</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налоговая база — конкретная сумма, с которой платится налог, например прибыль 300 000 ₽ за первый квартал;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fontAlgn="base">
              <a:lnSpc>
                <a:spcPct val="150000"/>
              </a:lnSpc>
            </a:pPr>
            <a:endParaRPr lang="ru-RU" dirty="0">
              <a:latin typeface="Times New Roman" panose="02020603050405020304" pitchFamily="18" charset="0"/>
              <a:ea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703630F5-78F3-4EC1-AAF7-416AA01C26A0}"/>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14</a:t>
            </a:fld>
            <a:endParaRPr lang="ru-RU" dirty="0">
              <a:solidFill>
                <a:schemeClr val="tx1"/>
              </a:solidFill>
            </a:endParaRPr>
          </a:p>
        </p:txBody>
      </p:sp>
    </p:spTree>
    <p:extLst>
      <p:ext uri="{BB962C8B-B14F-4D97-AF65-F5344CB8AC3E}">
        <p14:creationId xmlns:p14="http://schemas.microsoft.com/office/powerpoint/2010/main" val="3125856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48034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налоговый период — отрезок времени, по итогам которого надо заплатить налог: раз в год, каждый квартал или раз в месяц;</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налоговая ставка — какой процент от налоговой базы платить;</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порядок исчисления налога — как считать налог;</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порядок и сроки уплаты налога — в какие сроки и каким образом надо отправлять платеж в налоговую.</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На некоторых системах есть еще налоговые льготы — это уже необязательный элемент. Например, льгота может уменьшить сумму налога для отдельного ИП или компании.</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fontAlgn="base">
              <a:lnSpc>
                <a:spcPct val="150000"/>
              </a:lnSpc>
            </a:pPr>
            <a:endParaRPr lang="ru-RU" dirty="0">
              <a:latin typeface="Times New Roman" panose="02020603050405020304" pitchFamily="18" charset="0"/>
              <a:ea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26DF79B6-E842-46E8-ABF2-34B6303CFDAF}"/>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15</a:t>
            </a:fld>
            <a:endParaRPr lang="ru-RU" dirty="0">
              <a:solidFill>
                <a:schemeClr val="tx1"/>
              </a:solidFill>
            </a:endParaRPr>
          </a:p>
        </p:txBody>
      </p:sp>
    </p:spTree>
    <p:extLst>
      <p:ext uri="{BB962C8B-B14F-4D97-AF65-F5344CB8AC3E}">
        <p14:creationId xmlns:p14="http://schemas.microsoft.com/office/powerpoint/2010/main" val="2123493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1775520" y="1029930"/>
            <a:ext cx="8280920" cy="337382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07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Есть шесть систем налогообложения — одна основная и пять специальных: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Wingdings" panose="05000000000000000000" pitchFamily="2" charset="2"/>
              <a:buChar char="ü"/>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ОСН — основная система налогообложения.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Wingdings" panose="05000000000000000000" pitchFamily="2" charset="2"/>
              <a:buChar char="ü"/>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УСН — упрощенная система налогообложения.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Wingdings" panose="05000000000000000000" pitchFamily="2" charset="2"/>
              <a:buChar char="ü"/>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АУСН — автоматизированная упрощенная система налогообложения.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Wingdings" panose="05000000000000000000" pitchFamily="2" charset="2"/>
              <a:buChar char="ü"/>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ЕСХН — единый сельскохозяйственный налог.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Wingdings" panose="05000000000000000000" pitchFamily="2" charset="2"/>
              <a:buChar char="ü"/>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ПСН — патентная система налогообложения.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Wingdings" panose="05000000000000000000" pitchFamily="2" charset="2"/>
              <a:buChar char="ü"/>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НПД — налог на профессиональный доход.</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fontAlgn="base">
              <a:lnSpc>
                <a:spcPct val="150000"/>
              </a:lnSpc>
            </a:pPr>
            <a:endParaRPr lang="ru-RU" dirty="0">
              <a:latin typeface="Times New Roman" panose="02020603050405020304" pitchFamily="18" charset="0"/>
              <a:ea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7546B821-EE0D-4542-B520-15A9A3738D7D}"/>
              </a:ext>
            </a:extLst>
          </p:cNvPr>
          <p:cNvSpPr txBox="1"/>
          <p:nvPr/>
        </p:nvSpPr>
        <p:spPr>
          <a:xfrm>
            <a:off x="2279576" y="4489950"/>
            <a:ext cx="4594194" cy="830997"/>
          </a:xfrm>
          <a:prstGeom prst="rect">
            <a:avLst/>
          </a:prstGeom>
          <a:noFill/>
        </p:spPr>
        <p:txBody>
          <a:bodyPr wrap="square">
            <a:spAutoFit/>
          </a:bodyPr>
          <a:lstStyle/>
          <a:p>
            <a:r>
              <a:rPr lang="ru-RU" sz="1600" dirty="0">
                <a:solidFill>
                  <a:srgbClr val="000000"/>
                </a:solidFill>
                <a:latin typeface="stk"/>
                <a:ea typeface="Times New Roman" panose="02020603050405020304" pitchFamily="18" charset="0"/>
                <a:cs typeface="Times New Roman" panose="02020603050405020304" pitchFamily="18" charset="0"/>
              </a:rPr>
              <a:t>НПД — экспериментальный налоговый режим. Действует на  территории России до 31 декабря 2028 года</a:t>
            </a:r>
            <a:endParaRPr lang="ru-RU" sz="1600" dirty="0"/>
          </a:p>
        </p:txBody>
      </p:sp>
      <p:sp>
        <p:nvSpPr>
          <p:cNvPr id="19" name="TextBox 18">
            <a:extLst>
              <a:ext uri="{FF2B5EF4-FFF2-40B4-BE49-F238E27FC236}">
                <a16:creationId xmlns:a16="http://schemas.microsoft.com/office/drawing/2014/main" id="{85F467B1-58D9-4519-9E38-54E9CE4CFB76}"/>
              </a:ext>
            </a:extLst>
          </p:cNvPr>
          <p:cNvSpPr txBox="1"/>
          <p:nvPr/>
        </p:nvSpPr>
        <p:spPr>
          <a:xfrm>
            <a:off x="4943872" y="5259794"/>
            <a:ext cx="5314274" cy="1169551"/>
          </a:xfrm>
          <a:prstGeom prst="rect">
            <a:avLst/>
          </a:prstGeom>
          <a:noFill/>
        </p:spPr>
        <p:txBody>
          <a:bodyPr wrap="square">
            <a:spAutoFit/>
          </a:bodyPr>
          <a:lstStyle/>
          <a:p>
            <a:r>
              <a:rPr lang="ru-RU" sz="1400" dirty="0">
                <a:solidFill>
                  <a:srgbClr val="000000"/>
                </a:solidFill>
                <a:latin typeface="stk"/>
                <a:ea typeface="Times New Roman" panose="02020603050405020304" pitchFamily="18" charset="0"/>
                <a:cs typeface="Times New Roman" panose="02020603050405020304" pitchFamily="18" charset="0"/>
              </a:rPr>
              <a:t>АУСН — экспериментальный налоговый режим. Действует с 1 июля 2022 года в Москве, Московской и Калужской областях, Республике Татарстан. Эксперимент продлится до 31 декабря 2027 года. Если всё пройдёт успешно, система заработает по всей стране</a:t>
            </a:r>
            <a:endParaRPr lang="ru-RU" sz="1400" dirty="0"/>
          </a:p>
        </p:txBody>
      </p:sp>
      <p:sp>
        <p:nvSpPr>
          <p:cNvPr id="14" name="Овал 13">
            <a:extLst>
              <a:ext uri="{FF2B5EF4-FFF2-40B4-BE49-F238E27FC236}">
                <a16:creationId xmlns:a16="http://schemas.microsoft.com/office/drawing/2014/main" id="{816D7B76-91C2-4174-9BC5-F798B5620AC2}"/>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16</a:t>
            </a:fld>
            <a:endParaRPr lang="ru-RU" dirty="0">
              <a:solidFill>
                <a:schemeClr val="tx1"/>
              </a:solidFill>
            </a:endParaRPr>
          </a:p>
        </p:txBody>
      </p:sp>
    </p:spTree>
    <p:extLst>
      <p:ext uri="{BB962C8B-B14F-4D97-AF65-F5344CB8AC3E}">
        <p14:creationId xmlns:p14="http://schemas.microsoft.com/office/powerpoint/2010/main" val="2766304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48034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07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Компании могут работать только на ОСН, УСН, АУСН, ЕСХН, а ИП — на всех шести. </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Некоторые налоги нужно платить на любой системе, если есть объект налогообложения. Они одинаковы для ИП и компаний: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земельный — если в собственности есть земельный участок;</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налог на имущество — если в собственности есть торговая или офисная недвижимость, например магазин или склад;</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транспортный — если в собственности есть автомобиль.</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fontAlgn="base">
              <a:lnSpc>
                <a:spcPct val="150000"/>
              </a:lnSpc>
            </a:pPr>
            <a:endParaRPr lang="ru-RU" dirty="0">
              <a:latin typeface="Times New Roman" panose="02020603050405020304" pitchFamily="18" charset="0"/>
              <a:ea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1DF0AB62-626B-4A6C-A3B3-FB2240B968DE}"/>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17</a:t>
            </a:fld>
            <a:endParaRPr lang="ru-RU" dirty="0">
              <a:solidFill>
                <a:schemeClr val="tx1"/>
              </a:solidFill>
            </a:endParaRPr>
          </a:p>
        </p:txBody>
      </p:sp>
    </p:spTree>
    <p:extLst>
      <p:ext uri="{BB962C8B-B14F-4D97-AF65-F5344CB8AC3E}">
        <p14:creationId xmlns:p14="http://schemas.microsoft.com/office/powerpoint/2010/main" val="15448276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48034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А еще все предприниматели должны платить страховые взносы:</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за себя — фиксированные и дополнительные;</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за сотрудников.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Исключение — АУСН и НПД: на них ИП не надо платить за себя страховые взносы.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b="1" dirty="0">
                <a:latin typeface="Calibri" panose="020F0502020204030204" pitchFamily="34" charset="0"/>
                <a:ea typeface="Times New Roman" panose="02020603050405020304" pitchFamily="18" charset="0"/>
                <a:cs typeface="Calibri" panose="020F0502020204030204" pitchFamily="34" charset="0"/>
              </a:rPr>
              <a:t>Фиксированные взносы ИП за себя.</a:t>
            </a:r>
            <a:r>
              <a:rPr lang="ru-RU" dirty="0">
                <a:latin typeface="Calibri" panose="020F0502020204030204" pitchFamily="34" charset="0"/>
                <a:ea typeface="Times New Roman" panose="02020603050405020304" pitchFamily="18" charset="0"/>
                <a:cs typeface="Calibri" panose="020F0502020204030204" pitchFamily="34" charset="0"/>
              </a:rPr>
              <a:t> Они не зависят от системы налогообложения ИП. Их платят все предприниматели, кроме ИП на НПД и АУСН.</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fontAlgn="base">
              <a:lnSpc>
                <a:spcPct val="150000"/>
              </a:lnSpc>
            </a:pPr>
            <a:endParaRPr lang="ru-RU" dirty="0">
              <a:latin typeface="Times New Roman" panose="02020603050405020304" pitchFamily="18" charset="0"/>
              <a:ea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1913B2A8-2AB5-4BB6-94FC-3FC56461696B}"/>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18</a:t>
            </a:fld>
            <a:endParaRPr lang="ru-RU" dirty="0">
              <a:solidFill>
                <a:schemeClr val="tx1"/>
              </a:solidFill>
            </a:endParaRPr>
          </a:p>
        </p:txBody>
      </p:sp>
    </p:spTree>
    <p:extLst>
      <p:ext uri="{BB962C8B-B14F-4D97-AF65-F5344CB8AC3E}">
        <p14:creationId xmlns:p14="http://schemas.microsoft.com/office/powerpoint/2010/main" val="402003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48034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07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Фиксированные взносы делятся на обязательное пенсионное страхование — ОПС — и обязательное медицинское страхование — ОМС. Сумма взносов одинакова для всех, ее устанавливает государство. В 2023 году общая сумма на ОПС и ОМС — 45 842 ₽. </a:t>
            </a:r>
            <a:endParaRPr lang="ru-RU" dirty="0">
              <a:latin typeface="Calibri" panose="020F0502020204030204" pitchFamily="34" charset="0"/>
              <a:ea typeface="Calibri" panose="020F0502020204030204" pitchFamily="34" charset="0"/>
              <a:cs typeface="Times New Roman" panose="02020603050405020304" pitchFamily="18" charset="0"/>
            </a:endParaRPr>
          </a:p>
          <a:p>
            <a:r>
              <a:rPr lang="ru-RU" dirty="0">
                <a:latin typeface="Calibri" panose="020F0502020204030204" pitchFamily="34" charset="0"/>
                <a:ea typeface="Times New Roman" panose="02020603050405020304" pitchFamily="18" charset="0"/>
              </a:rPr>
              <a:t>Особенность в том, что начиная с 2023 года взносы надо перечислять одной суммой на единый налоговый счет — ЕНС. </a:t>
            </a:r>
            <a:endParaRPr lang="ru-RU" dirty="0">
              <a:latin typeface="Times New Roman" panose="02020603050405020304" pitchFamily="18" charset="0"/>
              <a:ea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441FC386-79C3-4354-B4D9-4198182DCDDC}"/>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19</a:t>
            </a:fld>
            <a:endParaRPr lang="ru-RU" dirty="0">
              <a:solidFill>
                <a:schemeClr val="tx1"/>
              </a:solidFill>
            </a:endParaRPr>
          </a:p>
        </p:txBody>
      </p:sp>
    </p:spTree>
    <p:extLst>
      <p:ext uri="{BB962C8B-B14F-4D97-AF65-F5344CB8AC3E}">
        <p14:creationId xmlns:p14="http://schemas.microsoft.com/office/powerpoint/2010/main" val="2130008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11</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1740024" y="1052738"/>
            <a:ext cx="8532441" cy="46805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0215" algn="just">
              <a:lnSpc>
                <a:spcPct val="150000"/>
              </a:lnSpc>
              <a:spcAft>
                <a:spcPts val="800"/>
              </a:spcAft>
            </a:pPr>
            <a:r>
              <a:rPr lang="ru-RU" dirty="0">
                <a:ea typeface="Calibri" panose="020F0502020204030204" pitchFamily="34" charset="0"/>
                <a:cs typeface="Times New Roman" panose="02020603050405020304" pitchFamily="18" charset="0"/>
              </a:rPr>
              <a:t>в том числе: </a:t>
            </a:r>
          </a:p>
          <a:p>
            <a:pPr marL="342900" indent="-342900" algn="just">
              <a:lnSpc>
                <a:spcPct val="150000"/>
              </a:lnSpc>
              <a:buFont typeface="Wingdings" panose="05000000000000000000" pitchFamily="2" charset="2"/>
              <a:buChar char=""/>
            </a:pPr>
            <a:r>
              <a:rPr lang="ru-RU" dirty="0">
                <a:ea typeface="Calibri" panose="020F0502020204030204" pitchFamily="34" charset="0"/>
                <a:cs typeface="Times New Roman" panose="02020603050405020304" pitchFamily="18" charset="0"/>
              </a:rPr>
              <a:t>бюджеты муниципальных районов, бюджеты муниципальных округов, бюджеты городских округов, бюджеты городских округов с внутригородским делением, бюджеты внутригородских муниципальных образований городов федерального значения Москвы, Санкт-Петербурга и Севастополя; (в ред. Федеральных законов от 22.10.2014 N 311-ФЗ, от 29.11.2014 N 383-ФЗ, от 01.10.2020 N 311-ФЗ); </a:t>
            </a:r>
          </a:p>
          <a:p>
            <a:pPr marL="342900" indent="-342900" algn="just">
              <a:lnSpc>
                <a:spcPct val="150000"/>
              </a:lnSpc>
              <a:spcAft>
                <a:spcPts val="800"/>
              </a:spcAft>
              <a:buFont typeface="Wingdings" panose="05000000000000000000" pitchFamily="2" charset="2"/>
              <a:buChar char=""/>
            </a:pPr>
            <a:r>
              <a:rPr lang="ru-RU" dirty="0">
                <a:ea typeface="Calibri" panose="020F0502020204030204" pitchFamily="34" charset="0"/>
                <a:cs typeface="Times New Roman" panose="02020603050405020304" pitchFamily="18" charset="0"/>
              </a:rPr>
              <a:t>бюджеты городских и сельских поселений, бюджеты внутригородских районов. (в ред. Федерального закона от 29.11.2014 N 383-ФЗ) </a:t>
            </a:r>
          </a:p>
          <a:p>
            <a:pPr indent="450215" algn="just">
              <a:lnSpc>
                <a:spcPct val="150000"/>
              </a:lnSpc>
              <a:spcAft>
                <a:spcPts val="800"/>
              </a:spcAft>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F06C0DEC-AB39-41B2-97E4-5AA9BD7F2D64}"/>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a:t>
            </a:fld>
            <a:endParaRPr lang="ru-RU" dirty="0">
              <a:solidFill>
                <a:schemeClr val="tx1"/>
              </a:solidFill>
            </a:endParaRPr>
          </a:p>
        </p:txBody>
      </p:sp>
    </p:spTree>
    <p:extLst>
      <p:ext uri="{BB962C8B-B14F-4D97-AF65-F5344CB8AC3E}">
        <p14:creationId xmlns:p14="http://schemas.microsoft.com/office/powerpoint/2010/main" val="38883518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48034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spcAft>
                <a:spcPts val="800"/>
              </a:spcAft>
            </a:pPr>
            <a:r>
              <a:rPr lang="ru-RU" b="1" dirty="0">
                <a:latin typeface="Calibri" panose="020F0502020204030204" pitchFamily="34" charset="0"/>
                <a:ea typeface="Times New Roman" panose="02020603050405020304" pitchFamily="18" charset="0"/>
                <a:cs typeface="Calibri" panose="020F0502020204030204" pitchFamily="34" charset="0"/>
              </a:rPr>
              <a:t>Дополнительные страховые взносы.</a:t>
            </a:r>
            <a:r>
              <a:rPr lang="ru-RU" dirty="0">
                <a:latin typeface="Calibri" panose="020F0502020204030204" pitchFamily="34" charset="0"/>
                <a:ea typeface="Times New Roman" panose="02020603050405020304" pitchFamily="18" charset="0"/>
                <a:cs typeface="Calibri" panose="020F0502020204030204" pitchFamily="34" charset="0"/>
              </a:rPr>
              <a:t> Их платят, если доход превысил 300 000 ₽ за год. Ставка — 1% с превышения. Максимальная величина таких взносов в 2023 году — 257 061 ₽.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Страховые взносы ИП за себя удобнее не считать вручную, а узнать в калькуляторе.</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spcAft>
                <a:spcPts val="800"/>
              </a:spcAft>
            </a:pPr>
            <a:r>
              <a:rPr lang="ru-RU" b="1" dirty="0">
                <a:latin typeface="Calibri" panose="020F0502020204030204" pitchFamily="34" charset="0"/>
                <a:ea typeface="Times New Roman" panose="02020603050405020304" pitchFamily="18" charset="0"/>
                <a:cs typeface="Calibri" panose="020F0502020204030204" pitchFamily="34" charset="0"/>
              </a:rPr>
              <a:t>Взносы за сотрудников.</a:t>
            </a:r>
            <a:r>
              <a:rPr lang="ru-RU" dirty="0">
                <a:latin typeface="Calibri" panose="020F0502020204030204" pitchFamily="34" charset="0"/>
                <a:ea typeface="Times New Roman" panose="02020603050405020304" pitchFamily="18" charset="0"/>
                <a:cs typeface="Calibri" panose="020F0502020204030204" pitchFamily="34" charset="0"/>
              </a:rPr>
              <a:t> Если есть сотрудники, ИП и компании с 2023 года платят за них страховые взносы по единому тарифу — 30% от зарплаты. Не платят только ИП и компании на АУСН. При достижении предельной базы в 1 917 000 ₽ тариф снизится до 15,1%.</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ru-RU" dirty="0">
              <a:latin typeface="Times New Roman" panose="02020603050405020304" pitchFamily="18" charset="0"/>
              <a:ea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6F65C1A0-62B2-4E86-AA6E-42B2EC67C5D1}"/>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20</a:t>
            </a:fld>
            <a:endParaRPr lang="ru-RU" dirty="0">
              <a:solidFill>
                <a:schemeClr val="tx1"/>
              </a:solidFill>
            </a:endParaRPr>
          </a:p>
        </p:txBody>
      </p:sp>
    </p:spTree>
    <p:extLst>
      <p:ext uri="{BB962C8B-B14F-4D97-AF65-F5344CB8AC3E}">
        <p14:creationId xmlns:p14="http://schemas.microsoft.com/office/powerpoint/2010/main" val="21629370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48034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spcAft>
                <a:spcPts val="800"/>
              </a:spcAft>
            </a:pPr>
            <a:r>
              <a:rPr lang="ru-RU" b="1" dirty="0">
                <a:ea typeface="Times New Roman" panose="02020603050405020304" pitchFamily="18" charset="0"/>
                <a:cs typeface="Times New Roman" panose="02020603050405020304" pitchFamily="18" charset="0"/>
              </a:rPr>
              <a:t>ОСН.</a:t>
            </a:r>
            <a:r>
              <a:rPr lang="ru-RU" dirty="0">
                <a:ea typeface="Times New Roman" panose="02020603050405020304" pitchFamily="18" charset="0"/>
                <a:cs typeface="Times New Roman" panose="02020603050405020304" pitchFamily="18" charset="0"/>
              </a:rPr>
              <a:t> Подходит всем бизнесам, но выгоднее всего на ней работать тем, кто планирует сотрудничать с крупными компаниями. Большинство крупных компаний работают на ОСН, и если у вас тоже ОСН, они могут получить вычет по НДС. Это имеет значение, если вы, например, собираетесь заниматься оптом и будете работать напрямую с производителями и большими розничными сетями. </a:t>
            </a:r>
            <a:endParaRPr lang="ru-RU" dirty="0">
              <a:ea typeface="Calibri" panose="020F0502020204030204" pitchFamily="34" charset="0"/>
              <a:cs typeface="Times New Roman" panose="02020603050405020304" pitchFamily="18" charset="0"/>
            </a:endParaRPr>
          </a:p>
          <a:p>
            <a:pPr indent="457200" algn="just">
              <a:lnSpc>
                <a:spcPct val="150000"/>
              </a:lnSpc>
              <a:spcAft>
                <a:spcPts val="800"/>
              </a:spcAft>
            </a:pPr>
            <a:r>
              <a:rPr lang="ru-RU" dirty="0">
                <a:ea typeface="Times New Roman" panose="02020603050405020304" pitchFamily="18" charset="0"/>
                <a:cs typeface="Times New Roman" panose="02020603050405020304" pitchFamily="18" charset="0"/>
              </a:rPr>
              <a:t>На ОСН попадают все компании и ИП сразу после регистрации, если не подают заявление о переходе на </a:t>
            </a:r>
            <a:r>
              <a:rPr lang="ru-RU" dirty="0" err="1">
                <a:ea typeface="Times New Roman" panose="02020603050405020304" pitchFamily="18" charset="0"/>
                <a:cs typeface="Times New Roman" panose="02020603050405020304" pitchFamily="18" charset="0"/>
              </a:rPr>
              <a:t>спецрежим</a:t>
            </a:r>
            <a:r>
              <a:rPr lang="ru-RU" dirty="0">
                <a:ea typeface="Times New Roman" panose="02020603050405020304" pitchFamily="18" charset="0"/>
                <a:cs typeface="Times New Roman" panose="02020603050405020304" pitchFamily="18" charset="0"/>
              </a:rPr>
              <a:t>. </a:t>
            </a:r>
            <a:endParaRPr lang="ru-RU" dirty="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79084026-E075-4189-AEDA-0B07AADF0D0E}"/>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21</a:t>
            </a:fld>
            <a:endParaRPr lang="ru-RU" dirty="0">
              <a:solidFill>
                <a:schemeClr val="tx1"/>
              </a:solidFill>
            </a:endParaRPr>
          </a:p>
        </p:txBody>
      </p:sp>
    </p:spTree>
    <p:extLst>
      <p:ext uri="{BB962C8B-B14F-4D97-AF65-F5344CB8AC3E}">
        <p14:creationId xmlns:p14="http://schemas.microsoft.com/office/powerpoint/2010/main" val="4364050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dirty="0">
                <a:ea typeface="Times New Roman" panose="02020603050405020304" pitchFamily="18" charset="0"/>
                <a:cs typeface="Times New Roman" panose="02020603050405020304" pitchFamily="18" charset="0"/>
              </a:rPr>
              <a:t>Компании на ОСН ведут бухучет, а ИП нет, но ИП формируют книгу учета доходов и расходов. </a:t>
            </a:r>
            <a:endParaRPr lang="ru-RU" dirty="0">
              <a:ea typeface="Calibri" panose="020F0502020204030204" pitchFamily="34" charset="0"/>
              <a:cs typeface="Times New Roman" panose="02020603050405020304" pitchFamily="18" charset="0"/>
            </a:endParaRPr>
          </a:p>
          <a:p>
            <a:pPr indent="457200" algn="just">
              <a:lnSpc>
                <a:spcPct val="150000"/>
              </a:lnSpc>
            </a:pPr>
            <a:r>
              <a:rPr lang="ru-RU" b="1" dirty="0">
                <a:ea typeface="Times New Roman" panose="02020603050405020304" pitchFamily="18" charset="0"/>
                <a:cs typeface="Times New Roman" panose="02020603050405020304" pitchFamily="18" charset="0"/>
              </a:rPr>
              <a:t>Налоги на ОСН — общей системе налогообложения</a:t>
            </a:r>
            <a:endParaRPr lang="ru-RU" dirty="0">
              <a:ea typeface="Calibri" panose="020F0502020204030204" pitchFamily="34" charset="0"/>
              <a:cs typeface="Times New Roman" panose="02020603050405020304" pitchFamily="18" charset="0"/>
            </a:endParaRPr>
          </a:p>
          <a:p>
            <a:pPr indent="457200" algn="just">
              <a:lnSpc>
                <a:spcPct val="150000"/>
              </a:lnSpc>
            </a:pPr>
            <a:r>
              <a:rPr lang="ru-RU" dirty="0">
                <a:ea typeface="Times New Roman" panose="02020603050405020304" pitchFamily="18" charset="0"/>
              </a:rPr>
              <a:t>Вести учет и сдавать отчетность на ОСН без бухгалтера, скорее всего, не получится. Придется платить несколько налогов и сдавать отчетность по каждому. </a:t>
            </a:r>
          </a:p>
          <a:p>
            <a:pPr indent="457200" algn="just">
              <a:lnSpc>
                <a:spcPct val="150000"/>
              </a:lnSpc>
            </a:pPr>
            <a:r>
              <a:rPr lang="ru-RU" b="1" dirty="0">
                <a:ea typeface="Times New Roman" panose="02020603050405020304" pitchFamily="18" charset="0"/>
                <a:cs typeface="Times New Roman" panose="02020603050405020304" pitchFamily="18" charset="0"/>
              </a:rPr>
              <a:t>УСН.</a:t>
            </a:r>
            <a:r>
              <a:rPr lang="ru-RU" dirty="0">
                <a:ea typeface="Times New Roman" panose="02020603050405020304" pitchFamily="18" charset="0"/>
                <a:cs typeface="Times New Roman" panose="02020603050405020304" pitchFamily="18" charset="0"/>
              </a:rPr>
              <a:t> Подойдет малому и среднему бизнесу, но есть ряд ограничений:</a:t>
            </a:r>
            <a:endParaRPr lang="ru-RU" dirty="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ea typeface="Times New Roman" panose="02020603050405020304" pitchFamily="18" charset="0"/>
                <a:cs typeface="Times New Roman" panose="02020603050405020304" pitchFamily="18" charset="0"/>
              </a:rPr>
              <a:t>средняя численность сотрудников — не более 130 человек;</a:t>
            </a:r>
            <a:endParaRPr lang="ru-RU" dirty="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ea typeface="Times New Roman" panose="02020603050405020304" pitchFamily="18" charset="0"/>
                <a:cs typeface="Times New Roman" panose="02020603050405020304" pitchFamily="18" charset="0"/>
              </a:rPr>
              <a:t>доход — не больше 251,4 млн рублей за 2023 год;</a:t>
            </a:r>
            <a:endParaRPr lang="ru-RU" dirty="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ea typeface="Times New Roman" panose="02020603050405020304" pitchFamily="18" charset="0"/>
                <a:cs typeface="Times New Roman" panose="02020603050405020304" pitchFamily="18" charset="0"/>
              </a:rPr>
              <a:t>остаточная стоимость основных средств — не больше 150 млн рублей;</a:t>
            </a:r>
            <a:endParaRPr lang="ru-RU" dirty="0">
              <a:ea typeface="Calibri" panose="020F0502020204030204" pitchFamily="34" charset="0"/>
              <a:cs typeface="Times New Roman" panose="02020603050405020304" pitchFamily="18" charset="0"/>
            </a:endParaRPr>
          </a:p>
          <a:p>
            <a:pPr indent="457200" algn="just">
              <a:lnSpc>
                <a:spcPct val="150000"/>
              </a:lnSpc>
              <a:spcAft>
                <a:spcPts val="800"/>
              </a:spcAft>
            </a:pPr>
            <a:endParaRPr lang="ru-RU" dirty="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D243E921-CBC7-4A38-A02F-DAEACBD7713C}"/>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22</a:t>
            </a:fld>
            <a:endParaRPr lang="ru-RU" dirty="0">
              <a:solidFill>
                <a:schemeClr val="tx1"/>
              </a:solidFill>
            </a:endParaRPr>
          </a:p>
        </p:txBody>
      </p:sp>
    </p:spTree>
    <p:extLst>
      <p:ext uri="{BB962C8B-B14F-4D97-AF65-F5344CB8AC3E}">
        <p14:creationId xmlns:p14="http://schemas.microsoft.com/office/powerpoint/2010/main" val="37433621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342900" indent="457200" algn="just">
              <a:lnSpc>
                <a:spcPct val="150000"/>
              </a:lnSpc>
              <a:buSzPts val="1000"/>
              <a:buFont typeface="Symbol" panose="05050102010706020507" pitchFamily="18" charset="2"/>
              <a:buChar char=""/>
              <a:tabLst>
                <a:tab pos="457200" algn="l"/>
              </a:tabLst>
            </a:pPr>
            <a:r>
              <a:rPr lang="ru-RU" dirty="0">
                <a:ea typeface="Times New Roman" panose="02020603050405020304" pitchFamily="18" charset="0"/>
                <a:cs typeface="Times New Roman" panose="02020603050405020304" pitchFamily="18" charset="0"/>
              </a:rPr>
              <a:t>у компании не должно быть филиалов;</a:t>
            </a:r>
            <a:endParaRPr lang="ru-RU" dirty="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ea typeface="Times New Roman" panose="02020603050405020304" pitchFamily="18" charset="0"/>
                <a:cs typeface="Times New Roman" panose="02020603050405020304" pitchFamily="18" charset="0"/>
              </a:rPr>
              <a:t>для ООО — если в их уставном капитале участвуют больше 25% других компаний. </a:t>
            </a:r>
            <a:endParaRPr lang="ru-RU" dirty="0">
              <a:ea typeface="Calibri" panose="020F0502020204030204" pitchFamily="34" charset="0"/>
              <a:cs typeface="Times New Roman" panose="02020603050405020304" pitchFamily="18" charset="0"/>
            </a:endParaRPr>
          </a:p>
          <a:p>
            <a:pPr indent="457200" algn="just">
              <a:lnSpc>
                <a:spcPct val="150000"/>
              </a:lnSpc>
            </a:pPr>
            <a:r>
              <a:rPr lang="ru-RU" dirty="0">
                <a:ea typeface="Times New Roman" panose="02020603050405020304" pitchFamily="18" charset="0"/>
                <a:cs typeface="Times New Roman" panose="02020603050405020304" pitchFamily="18" charset="0"/>
              </a:rPr>
              <a:t>Компании и ИП на упрощенке платят один налог: 6% при объекте «Доходы» или 15% при объекте «Доходы минус расходы». </a:t>
            </a:r>
            <a:endParaRPr lang="ru-RU" dirty="0">
              <a:ea typeface="Calibri" panose="020F0502020204030204" pitchFamily="34" charset="0"/>
              <a:cs typeface="Times New Roman" panose="02020603050405020304" pitchFamily="18" charset="0"/>
            </a:endParaRPr>
          </a:p>
          <a:p>
            <a:pPr indent="457200" algn="just">
              <a:lnSpc>
                <a:spcPct val="150000"/>
              </a:lnSpc>
            </a:pPr>
            <a:r>
              <a:rPr lang="ru-RU" dirty="0">
                <a:ea typeface="Times New Roman" panose="02020603050405020304" pitchFamily="18" charset="0"/>
              </a:rPr>
              <a:t>Еще на УСН «Доходы минус расходы» есть минимальный налог — 1% от годовых доходов. Если по итогам года налог от прибыли будет меньше, бизнес все равно должен заплатить минимальный налог. </a:t>
            </a:r>
            <a:endParaRPr lang="ru-RU" dirty="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6B3E5F7B-2BA1-4A9E-BDF8-8E9B24A9C717}"/>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23</a:t>
            </a:fld>
            <a:endParaRPr lang="ru-RU" dirty="0">
              <a:solidFill>
                <a:schemeClr val="tx1"/>
              </a:solidFill>
            </a:endParaRPr>
          </a:p>
        </p:txBody>
      </p:sp>
    </p:spTree>
    <p:extLst>
      <p:ext uri="{BB962C8B-B14F-4D97-AF65-F5344CB8AC3E}">
        <p14:creationId xmlns:p14="http://schemas.microsoft.com/office/powerpoint/2010/main" val="35505117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dirty="0">
                <a:ea typeface="Times New Roman" panose="02020603050405020304" pitchFamily="18" charset="0"/>
                <a:cs typeface="Times New Roman" panose="02020603050405020304" pitchFamily="18" charset="0"/>
              </a:rPr>
              <a:t>Также предусмотрены повышенные ставки для ИП и компаний на УСН — 8% при объекте «Доходы» или 20% при объекте «Доходы минус расходы». Их применяют, если сотрудников в штате стало больше 100 или доход нарастающим итогом с начала года превысил 188,5 млн рублей. То есть право работать на УСН остается, но бизнес начинает платить повышенный налог. </a:t>
            </a:r>
            <a:endParaRPr lang="ru-RU" dirty="0">
              <a:ea typeface="Calibri" panose="020F0502020204030204" pitchFamily="34" charset="0"/>
              <a:cs typeface="Times New Roman" panose="02020603050405020304" pitchFamily="18" charset="0"/>
            </a:endParaRPr>
          </a:p>
          <a:p>
            <a:pPr indent="457200" algn="just">
              <a:lnSpc>
                <a:spcPct val="150000"/>
              </a:lnSpc>
            </a:pPr>
            <a:r>
              <a:rPr lang="ru-RU" dirty="0">
                <a:ea typeface="Times New Roman" panose="02020603050405020304" pitchFamily="18" charset="0"/>
                <a:cs typeface="Times New Roman" panose="02020603050405020304" pitchFamily="18" charset="0"/>
              </a:rPr>
              <a:t>Регионы могут устанавливать пониженные ставки налога при УСН: для всех налогоплательщиков или отдельных категорий. Проверить это можно на странице об УСН на сайте ФНС в разделе «Информация ниже зависит от вашего региона». </a:t>
            </a:r>
            <a:endParaRPr lang="ru-RU" dirty="0">
              <a:ea typeface="Calibri" panose="020F0502020204030204" pitchFamily="34" charset="0"/>
              <a:cs typeface="Times New Roman" panose="02020603050405020304" pitchFamily="18" charset="0"/>
            </a:endParaRPr>
          </a:p>
          <a:p>
            <a:pPr marL="342900" algn="just">
              <a:lnSpc>
                <a:spcPct val="150000"/>
              </a:lnSpc>
              <a:buSzPts val="1000"/>
              <a:tabLst>
                <a:tab pos="457200" algn="l"/>
              </a:tabLst>
            </a:pPr>
            <a:endParaRPr lang="ru-RU" dirty="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48D7F3F4-18AF-43CE-B796-A460B25D7A26}"/>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24</a:t>
            </a:fld>
            <a:endParaRPr lang="ru-RU" dirty="0">
              <a:solidFill>
                <a:schemeClr val="tx1"/>
              </a:solidFill>
            </a:endParaRPr>
          </a:p>
        </p:txBody>
      </p:sp>
    </p:spTree>
    <p:extLst>
      <p:ext uri="{BB962C8B-B14F-4D97-AF65-F5344CB8AC3E}">
        <p14:creationId xmlns:p14="http://schemas.microsoft.com/office/powerpoint/2010/main" val="3041231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dirty="0">
                <a:ea typeface="Times New Roman" panose="02020603050405020304" pitchFamily="18" charset="0"/>
                <a:cs typeface="Times New Roman" panose="02020603050405020304" pitchFamily="18" charset="0"/>
              </a:rPr>
              <a:t>На УСН ИП надо сдавать налоговую декларацию, отчетность за сотрудников, если они есть, и заполнять книгу учета доходов и расходов — </a:t>
            </a:r>
            <a:r>
              <a:rPr lang="ru-RU" dirty="0" err="1">
                <a:ea typeface="Times New Roman" panose="02020603050405020304" pitchFamily="18" charset="0"/>
                <a:cs typeface="Times New Roman" panose="02020603050405020304" pitchFamily="18" charset="0"/>
              </a:rPr>
              <a:t>КУДиР</a:t>
            </a:r>
            <a:r>
              <a:rPr lang="ru-RU" dirty="0">
                <a:ea typeface="Times New Roman" panose="02020603050405020304" pitchFamily="18" charset="0"/>
                <a:cs typeface="Times New Roman" panose="02020603050405020304" pitchFamily="18" charset="0"/>
              </a:rPr>
              <a:t>. </a:t>
            </a:r>
            <a:endParaRPr lang="ru-RU" dirty="0">
              <a:ea typeface="Calibri" panose="020F0502020204030204" pitchFamily="34" charset="0"/>
              <a:cs typeface="Times New Roman" panose="02020603050405020304" pitchFamily="18" charset="0"/>
            </a:endParaRPr>
          </a:p>
          <a:p>
            <a:pPr indent="457200" algn="just" fontAlgn="base">
              <a:lnSpc>
                <a:spcPct val="150000"/>
              </a:lnSpc>
            </a:pPr>
            <a:r>
              <a:rPr lang="ru-RU" dirty="0">
                <a:solidFill>
                  <a:srgbClr val="000000"/>
                </a:solidFill>
                <a:ea typeface="Times New Roman" panose="02020603050405020304" pitchFamily="18" charset="0"/>
                <a:cs typeface="Times New Roman" panose="02020603050405020304" pitchFamily="18" charset="0"/>
              </a:rPr>
              <a:t>Компании могут работать только на четырёх режимах: ОСНО, УСН, ЕСХН и АУСН. ИП могут работать на всех шести. Физические лица без оформления ИП могут применять только НПД.</a:t>
            </a:r>
            <a:endParaRPr lang="ru-RU" dirty="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2075DC52-33A5-40A7-910A-34AA947C426D}"/>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25</a:t>
            </a:fld>
            <a:endParaRPr lang="ru-RU" dirty="0">
              <a:solidFill>
                <a:schemeClr val="tx1"/>
              </a:solidFill>
            </a:endParaRPr>
          </a:p>
        </p:txBody>
      </p:sp>
    </p:spTree>
    <p:extLst>
      <p:ext uri="{BB962C8B-B14F-4D97-AF65-F5344CB8AC3E}">
        <p14:creationId xmlns:p14="http://schemas.microsoft.com/office/powerpoint/2010/main" val="4014122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07000"/>
              </a:lnSpc>
              <a:spcAft>
                <a:spcPts val="800"/>
              </a:spcAft>
            </a:pPr>
            <a:r>
              <a:rPr lang="ru-RU" b="1" dirty="0">
                <a:latin typeface="Calibri" panose="020F0502020204030204" pitchFamily="34" charset="0"/>
                <a:ea typeface="Times New Roman" panose="02020603050405020304" pitchFamily="18" charset="0"/>
                <a:cs typeface="Calibri" panose="020F0502020204030204" pitchFamily="34" charset="0"/>
              </a:rPr>
              <a:t>АУСН.</a:t>
            </a:r>
            <a:r>
              <a:rPr lang="ru-RU" dirty="0">
                <a:latin typeface="Calibri" panose="020F0502020204030204" pitchFamily="34" charset="0"/>
                <a:ea typeface="Times New Roman" panose="02020603050405020304" pitchFamily="18" charset="0"/>
                <a:cs typeface="Calibri" panose="020F0502020204030204" pitchFamily="34" charset="0"/>
              </a:rPr>
              <a:t> Пока система доступна только в Москве, Татарстане, Московской и Калужской областях. На АУСН такие ограничения: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средняя численность сотрудников — не более 5 человек;</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годовой доход до 60 млн рублей;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у компании нет филиалов;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нет работников-нерезидентов, а также людей, занятых на работах с правом на досрочную пенсию.</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Для ИП есть дополнительное условие для применения АУСН: бизнес не занимается посреднической деятельностью.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endParaRPr lang="ru-RU" dirty="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79165D8E-03B8-4811-A644-43BDB17C141E}"/>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26</a:t>
            </a:fld>
            <a:endParaRPr lang="ru-RU" dirty="0">
              <a:solidFill>
                <a:schemeClr val="tx1"/>
              </a:solidFill>
            </a:endParaRPr>
          </a:p>
        </p:txBody>
      </p:sp>
    </p:spTree>
    <p:extLst>
      <p:ext uri="{BB962C8B-B14F-4D97-AF65-F5344CB8AC3E}">
        <p14:creationId xmlns:p14="http://schemas.microsoft.com/office/powerpoint/2010/main" val="25199020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Компании и ИП на автоматизированной упрощенке платят один налог: 8% при объекте «Доходы» или 20% при объекте «Доходы минус расходы».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По аналогии с упрощенкой «Доходы минус расходы» на АУСН тоже есть минимальный налог. Только тут ставка уже выше — 3% от доходов.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На АУСН меньше отчетности, чем на обычной упрощенке, например не надо вести книгу учетов и расходов и сдавать налоговую декларацию.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endParaRPr lang="ru-RU" dirty="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8344B9F8-4359-4033-B837-A313D63F8003}"/>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27</a:t>
            </a:fld>
            <a:endParaRPr lang="ru-RU" dirty="0">
              <a:solidFill>
                <a:schemeClr val="tx1"/>
              </a:solidFill>
            </a:endParaRPr>
          </a:p>
        </p:txBody>
      </p:sp>
    </p:spTree>
    <p:extLst>
      <p:ext uri="{BB962C8B-B14F-4D97-AF65-F5344CB8AC3E}">
        <p14:creationId xmlns:p14="http://schemas.microsoft.com/office/powerpoint/2010/main" val="12398502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b="1" dirty="0">
                <a:latin typeface="Calibri" panose="020F0502020204030204" pitchFamily="34" charset="0"/>
                <a:ea typeface="Times New Roman" panose="02020603050405020304" pitchFamily="18" charset="0"/>
                <a:cs typeface="Calibri" panose="020F0502020204030204" pitchFamily="34" charset="0"/>
              </a:rPr>
              <a:t>ЕСХН.</a:t>
            </a:r>
            <a:r>
              <a:rPr lang="ru-RU" dirty="0">
                <a:latin typeface="Calibri" panose="020F0502020204030204" pitchFamily="34" charset="0"/>
                <a:ea typeface="Times New Roman" panose="02020603050405020304" pitchFamily="18" charset="0"/>
                <a:cs typeface="Calibri" panose="020F0502020204030204" pitchFamily="34" charset="0"/>
              </a:rPr>
              <a:t> Подойдет только тем, кто самостоятельно выращивает, перерабатывает, продает сельхозпродукцию. Например, у предпринимателя яблоневый сад и он продает плоды или делает из них сидр. Или компания ловит рыбу, обрабатывает и поставляет ее в рестораны города. Но если ИП покупает малину и делает из нее варенье, ЕСХН уже использовать нельзя, потому что он не выращивал сырье самостоятельно.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Есть два условия: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сельскохозяйственная деятельность должна приносить ИП или компании минимум 70% от общего дохода;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количество сотрудников — не больше 300 человек.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endParaRPr lang="ru-RU" dirty="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98D75A86-BC8C-4440-A8A8-0EE42B36541D}"/>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28</a:t>
            </a:fld>
            <a:endParaRPr lang="ru-RU" dirty="0">
              <a:solidFill>
                <a:schemeClr val="tx1"/>
              </a:solidFill>
            </a:endParaRPr>
          </a:p>
        </p:txBody>
      </p:sp>
    </p:spTree>
    <p:extLst>
      <p:ext uri="{BB962C8B-B14F-4D97-AF65-F5344CB8AC3E}">
        <p14:creationId xmlns:p14="http://schemas.microsoft.com/office/powerpoint/2010/main" val="40676945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Если бизнес не соответствует двум этим условиям одновременно, работать на ЕСХН нельзя. Например, если с/х выручка — 80% от дохода, но в компании работает 400 человек, применять ЕСХН не получится.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Компании и ИП на ЕСХН платят: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налог 6% с разницы между доходами и расходами;</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НДС.</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Бизнес может получить освобождение от уплаты НДС, если доходы от деятельности на ЕСХН за предыдущий год не превысили 60 млн рублей.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b="1" dirty="0">
                <a:latin typeface="Calibri" panose="020F0502020204030204" pitchFamily="34" charset="0"/>
                <a:ea typeface="Times New Roman" panose="02020603050405020304" pitchFamily="18" charset="0"/>
                <a:cs typeface="Calibri" panose="020F0502020204030204" pitchFamily="34" charset="0"/>
              </a:rPr>
              <a:t>Патент.</a:t>
            </a:r>
            <a:r>
              <a:rPr lang="ru-RU" dirty="0">
                <a:latin typeface="Calibri" panose="020F0502020204030204" pitchFamily="34" charset="0"/>
                <a:ea typeface="Times New Roman" panose="02020603050405020304" pitchFamily="18" charset="0"/>
                <a:cs typeface="Calibri" panose="020F0502020204030204" pitchFamily="34" charset="0"/>
              </a:rPr>
              <a:t> На патенте могут работать только предприниматели. </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1A359B91-B7D2-4837-B322-4975EBC4F26F}"/>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29</a:t>
            </a:fld>
            <a:endParaRPr lang="ru-RU" dirty="0">
              <a:solidFill>
                <a:schemeClr val="tx1"/>
              </a:solidFill>
            </a:endParaRPr>
          </a:p>
        </p:txBody>
      </p:sp>
    </p:spTree>
    <p:extLst>
      <p:ext uri="{BB962C8B-B14F-4D97-AF65-F5344CB8AC3E}">
        <p14:creationId xmlns:p14="http://schemas.microsoft.com/office/powerpoint/2010/main" val="2182231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9876928" y="65339"/>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12</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1955540" y="960422"/>
            <a:ext cx="8496944" cy="534988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0215" algn="just">
              <a:lnSpc>
                <a:spcPct val="150000"/>
              </a:lnSpc>
              <a:spcAft>
                <a:spcPts val="800"/>
              </a:spcAft>
            </a:pPr>
            <a:r>
              <a:rPr lang="ru-RU" dirty="0">
                <a:ea typeface="Calibri" panose="020F0502020204030204" pitchFamily="34" charset="0"/>
                <a:cs typeface="Times New Roman" panose="02020603050405020304" pitchFamily="18" charset="0"/>
              </a:rPr>
              <a:t>Федеральный бюджет и бюджеты государственных внебюджетных фондов Российской Федерации разрабатываются и утверждаются в форме федеральных законов, бюджеты субъектов Российской Федерации и бюджеты территориальных государственных внебюджетных фондов разрабатываются и утверждаются в форме законов субъектов Российской Федерации, местные бюджеты разрабатываются и утверждаются в форме муниципальных правовых актов представительных органов муниципальных образований. </a:t>
            </a:r>
          </a:p>
        </p:txBody>
      </p:sp>
      <p:sp>
        <p:nvSpPr>
          <p:cNvPr id="11" name="TextBox 10">
            <a:extLst>
              <a:ext uri="{FF2B5EF4-FFF2-40B4-BE49-F238E27FC236}">
                <a16:creationId xmlns:a16="http://schemas.microsoft.com/office/drawing/2014/main" id="{391639BF-E68C-4DEF-944B-51CC0BB10DC3}"/>
              </a:ext>
            </a:extLst>
          </p:cNvPr>
          <p:cNvSpPr txBox="1"/>
          <p:nvPr/>
        </p:nvSpPr>
        <p:spPr>
          <a:xfrm>
            <a:off x="4367808" y="160565"/>
            <a:ext cx="4594194" cy="369332"/>
          </a:xfrm>
          <a:prstGeom prst="rect">
            <a:avLst/>
          </a:prstGeom>
          <a:noFill/>
        </p:spPr>
        <p:txBody>
          <a:bodyPr wrap="square">
            <a:spAutoFit/>
          </a:bodyPr>
          <a:lstStyle/>
          <a:p>
            <a:r>
              <a:rPr lang="ru-RU" b="1" dirty="0">
                <a:latin typeface="Times New Roman" panose="02020603050405020304" pitchFamily="18" charset="0"/>
                <a:ea typeface="Calibri" panose="020F0502020204030204" pitchFamily="34" charset="0"/>
              </a:rPr>
              <a:t>Правовая форма бюджетов </a:t>
            </a:r>
            <a:endParaRPr lang="ru-RU" dirty="0"/>
          </a:p>
        </p:txBody>
      </p:sp>
      <p:sp>
        <p:nvSpPr>
          <p:cNvPr id="15" name="Овал 14">
            <a:extLst>
              <a:ext uri="{FF2B5EF4-FFF2-40B4-BE49-F238E27FC236}">
                <a16:creationId xmlns:a16="http://schemas.microsoft.com/office/drawing/2014/main" id="{787A88A4-4CC5-4640-BCF9-E44BBD0E87A5}"/>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a:t>
            </a:fld>
            <a:endParaRPr lang="ru-RU" dirty="0">
              <a:solidFill>
                <a:schemeClr val="tx1"/>
              </a:solidFill>
            </a:endParaRPr>
          </a:p>
        </p:txBody>
      </p:sp>
    </p:spTree>
    <p:extLst>
      <p:ext uri="{BB962C8B-B14F-4D97-AF65-F5344CB8AC3E}">
        <p14:creationId xmlns:p14="http://schemas.microsoft.com/office/powerpoint/2010/main" val="40007594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ИП платит фиксированную сумму налога — стоимость патента. Эта сумма не зависит от реальных заработков предпринимателя. Она зависит от потенциального дохода, который устанавливает регион для каждого вида деятельности.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Чтобы работать на патенте, надо учесть ограничения: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подойдет определенный вид деятельности: например, ИП шьет и продает кожаные изделия, разрабатывает сайты или стрижет клиентов;</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количество сотрудников — не более 15 человек,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a:lnSpc>
                <a:spcPct val="150000"/>
              </a:lnSpc>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годовой доход не должен превышать 60 млн рублей.</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C7085176-5EF3-4BBA-BBDF-18FDB4D77AFB}"/>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30</a:t>
            </a:fld>
            <a:endParaRPr lang="ru-RU" dirty="0">
              <a:solidFill>
                <a:schemeClr val="tx1"/>
              </a:solidFill>
            </a:endParaRPr>
          </a:p>
        </p:txBody>
      </p:sp>
    </p:spTree>
    <p:extLst>
      <p:ext uri="{BB962C8B-B14F-4D97-AF65-F5344CB8AC3E}">
        <p14:creationId xmlns:p14="http://schemas.microsoft.com/office/powerpoint/2010/main" val="10496063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На патенте нет отчетности. ИП покупает патент на срок от 1 месяца до года. Все, что нужно, — это вовремя оплачивать патент и вести книгу учета доходов.</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b="1" dirty="0">
                <a:latin typeface="Calibri" panose="020F0502020204030204" pitchFamily="34" charset="0"/>
                <a:ea typeface="Times New Roman" panose="02020603050405020304" pitchFamily="18" charset="0"/>
                <a:cs typeface="Calibri" panose="020F0502020204030204" pitchFamily="34" charset="0"/>
              </a:rPr>
              <a:t>НПД.</a:t>
            </a:r>
            <a:r>
              <a:rPr lang="ru-RU" dirty="0">
                <a:latin typeface="Calibri" panose="020F0502020204030204" pitchFamily="34" charset="0"/>
                <a:ea typeface="Times New Roman" panose="02020603050405020304" pitchFamily="18" charset="0"/>
                <a:cs typeface="Calibri" panose="020F0502020204030204" pitchFamily="34" charset="0"/>
              </a:rPr>
              <a:t> Налоговый режим для самозанятых — на нем платят минимум налогов, не платят страховые взносы. НПД могут применять ИП или физлица без статуса ИП. Работать на НПД можно, пока доход не достигнет 2,4 млн рублей за год, потом придется перейти на другой режим, например на УСН.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Подойдет фрилансерам: например, няням, присматривающим за детьми, копирайтерам, которые пишут статьи на заказ, кондитерам, которые сами пекут торты, фотографам. То есть тем, кто сам оказывает услуги, выполняет работы или продает товары собственного производства.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9EF7CC86-F7BE-43A4-9C50-8CF8EA53B7B3}"/>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31</a:t>
            </a:fld>
            <a:endParaRPr lang="ru-RU" dirty="0">
              <a:solidFill>
                <a:schemeClr val="tx1"/>
              </a:solidFill>
            </a:endParaRPr>
          </a:p>
        </p:txBody>
      </p:sp>
    </p:spTree>
    <p:extLst>
      <p:ext uri="{BB962C8B-B14F-4D97-AF65-F5344CB8AC3E}">
        <p14:creationId xmlns:p14="http://schemas.microsoft.com/office/powerpoint/2010/main" val="2144032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b="1" dirty="0">
                <a:latin typeface="Calibri" panose="020F0502020204030204" pitchFamily="34" charset="0"/>
                <a:ea typeface="Times New Roman" panose="02020603050405020304" pitchFamily="18" charset="0"/>
                <a:cs typeface="Calibri" panose="020F0502020204030204" pitchFamily="34" charset="0"/>
              </a:rPr>
              <a:t>Что влияет на выбор системы налогообложения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Выбор системы налогообложения зависит от масштаба и специфики бизнеса: вида деятельности, суммы дохода, количества сотрудников, контрагентов.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b="1" dirty="0">
                <a:latin typeface="Calibri" panose="020F0502020204030204" pitchFamily="34" charset="0"/>
                <a:ea typeface="Times New Roman" panose="02020603050405020304" pitchFamily="18" charset="0"/>
                <a:cs typeface="Calibri" panose="020F0502020204030204" pitchFamily="34" charset="0"/>
              </a:rPr>
              <a:t>Вид деятельности</a:t>
            </a:r>
            <a:r>
              <a:rPr lang="ru-RU" dirty="0">
                <a:latin typeface="Calibri" panose="020F0502020204030204" pitchFamily="34" charset="0"/>
                <a:ea typeface="Times New Roman" panose="02020603050405020304" pitchFamily="18" charset="0"/>
                <a:cs typeface="Calibri" panose="020F0502020204030204" pitchFamily="34" charset="0"/>
              </a:rPr>
              <a:t> — один из основных критериев выбора. Например, на ОСН может работать бизнес с любым видом деятельности, а на патенте и ЕСХН — можно вести только определенную деятельность. Об этом расскажем дальше. Если компания или ИП активно расширяет бизнес и планирует новые виды деятельности, то лучше сразу применять ОСН.</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D9339ADF-7982-46AE-8ECC-AF26DAAFBBB7}"/>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32</a:t>
            </a:fld>
            <a:endParaRPr lang="ru-RU" dirty="0">
              <a:solidFill>
                <a:schemeClr val="tx1"/>
              </a:solidFill>
            </a:endParaRPr>
          </a:p>
        </p:txBody>
      </p:sp>
    </p:spTree>
    <p:extLst>
      <p:ext uri="{BB962C8B-B14F-4D97-AF65-F5344CB8AC3E}">
        <p14:creationId xmlns:p14="http://schemas.microsoft.com/office/powerpoint/2010/main" val="28202761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a:lnSpc>
                <a:spcPct val="150000"/>
              </a:lnSpc>
            </a:pPr>
            <a:r>
              <a:rPr lang="ru-RU" b="1" dirty="0">
                <a:latin typeface="Calibri" panose="020F0502020204030204" pitchFamily="34" charset="0"/>
                <a:ea typeface="Times New Roman" panose="02020603050405020304" pitchFamily="18" charset="0"/>
                <a:cs typeface="Calibri" panose="020F0502020204030204" pitchFamily="34" charset="0"/>
              </a:rPr>
              <a:t>Количество сотрудников.</a:t>
            </a:r>
            <a:r>
              <a:rPr lang="ru-RU" dirty="0">
                <a:latin typeface="Calibri" panose="020F0502020204030204" pitchFamily="34" charset="0"/>
                <a:ea typeface="Times New Roman" panose="02020603050405020304" pitchFamily="18" charset="0"/>
                <a:cs typeface="Calibri" panose="020F0502020204030204" pitchFamily="34" charset="0"/>
              </a:rPr>
              <a:t> Например, работать на УСН может бизнес, у которого в штате 130 человек, а на патенте — ИП, у которых не больше 15 сотрудников.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r>
              <a:rPr lang="ru-RU" b="1" dirty="0">
                <a:latin typeface="Calibri" panose="020F0502020204030204" pitchFamily="34" charset="0"/>
                <a:ea typeface="Times New Roman" panose="02020603050405020304" pitchFamily="18" charset="0"/>
                <a:cs typeface="Calibri" panose="020F0502020204030204" pitchFamily="34" charset="0"/>
              </a:rPr>
              <a:t>Контрагенты.</a:t>
            </a:r>
            <a:r>
              <a:rPr lang="ru-RU" dirty="0">
                <a:latin typeface="Calibri" panose="020F0502020204030204" pitchFamily="34" charset="0"/>
                <a:ea typeface="Times New Roman" panose="02020603050405020304" pitchFamily="18" charset="0"/>
                <a:cs typeface="Calibri" panose="020F0502020204030204" pitchFamily="34" charset="0"/>
              </a:rPr>
              <a:t> Если большинство ваших контрагентов работают на ОСН, вам, скорее всего, будет выгодно тоже применять эту систему. Дело в вычетах НДС — когда два партнера на ОСН, они могут сокращать налог на сумму НДС, которую предъявили друг другу. Это может быть важно, если вы работаете с оптовыми компаниями: они почти все на ОСН. Но если у вас небольшой бизнес, то можно не ориентироваться на контрагентов и выбирать ту систему, где вы заплатите меньше налогов.</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a:extLst>
              <a:ext uri="{FF2B5EF4-FFF2-40B4-BE49-F238E27FC236}">
                <a16:creationId xmlns:a16="http://schemas.microsoft.com/office/drawing/2014/main" id="{50FCD682-6C81-4C5B-9567-BE248DBE19D5}"/>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33</a:t>
            </a:fld>
            <a:endParaRPr lang="ru-RU" dirty="0">
              <a:solidFill>
                <a:schemeClr val="tx1"/>
              </a:solidFill>
            </a:endParaRPr>
          </a:p>
        </p:txBody>
      </p:sp>
    </p:spTree>
    <p:extLst>
      <p:ext uri="{BB962C8B-B14F-4D97-AF65-F5344CB8AC3E}">
        <p14:creationId xmlns:p14="http://schemas.microsoft.com/office/powerpoint/2010/main" val="32396932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7200" algn="just" fontAlgn="base">
              <a:lnSpc>
                <a:spcPct val="150000"/>
              </a:lnSpc>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Система налогообложения (или режим налогообложения) — это правила начисления обязательных платежей, которые государство взимает с бизнеса.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fontAlgn="base">
              <a:lnSpc>
                <a:spcPct val="150000"/>
              </a:lnSpc>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Системы налогообложения состоят из таких элементов:</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fontAlgn="base">
              <a:lnSpc>
                <a:spcPct val="150000"/>
              </a:lnSpc>
              <a:buSzPts val="1000"/>
              <a:buFont typeface="Symbol" panose="05050102010706020507" pitchFamily="18" charset="2"/>
              <a:buChar char=""/>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Налогоплательщик — тот, кто платит налог за свой счёт: юридическое или физическое лицо, включая ИП.</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fontAlgn="base">
              <a:lnSpc>
                <a:spcPct val="150000"/>
              </a:lnSpc>
              <a:buSzPts val="1000"/>
              <a:buFont typeface="Symbol" panose="05050102010706020507" pitchFamily="18" charset="2"/>
              <a:buChar char=""/>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Объект налогообложения — имущество, факт хозяйственной жизни (например, продажа имущества), доход.</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457200" algn="just" fontAlgn="base">
              <a:lnSpc>
                <a:spcPct val="150000"/>
              </a:lnSpc>
              <a:buSzPts val="1000"/>
              <a:buFont typeface="Symbol" panose="05050102010706020507" pitchFamily="18" charset="2"/>
              <a:buChar char=""/>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Налоговая база — сумма, с которой платят налог. Например, прибыль или кадастровая стоимость недвижимости.</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D29AA01C-3056-4800-8DA2-135BEAD86BE1}"/>
              </a:ext>
            </a:extLst>
          </p:cNvPr>
          <p:cNvSpPr txBox="1"/>
          <p:nvPr/>
        </p:nvSpPr>
        <p:spPr>
          <a:xfrm>
            <a:off x="4871864" y="202332"/>
            <a:ext cx="4594194" cy="470000"/>
          </a:xfrm>
          <a:prstGeom prst="rect">
            <a:avLst/>
          </a:prstGeom>
          <a:noFill/>
        </p:spPr>
        <p:txBody>
          <a:bodyPr wrap="square">
            <a:spAutoFit/>
          </a:bodyPr>
          <a:lstStyle/>
          <a:p>
            <a:pPr algn="just">
              <a:lnSpc>
                <a:spcPct val="107000"/>
              </a:lnSpc>
              <a:spcAft>
                <a:spcPts val="800"/>
              </a:spcAft>
            </a:pPr>
            <a:r>
              <a:rPr lang="ru-RU" sz="2400"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Выводы</a:t>
            </a:r>
            <a:endParaRPr lang="ru-RU" sz="2400" b="1" dirty="0">
              <a:solidFill>
                <a:srgbClr val="00B0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5" name="Овал 14">
            <a:extLst>
              <a:ext uri="{FF2B5EF4-FFF2-40B4-BE49-F238E27FC236}">
                <a16:creationId xmlns:a16="http://schemas.microsoft.com/office/drawing/2014/main" id="{9C8BFAA9-6E91-4F87-9F9F-32E5A7B313D7}"/>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34</a:t>
            </a:fld>
            <a:endParaRPr lang="ru-RU" dirty="0">
              <a:solidFill>
                <a:schemeClr val="tx1"/>
              </a:solidFill>
            </a:endParaRPr>
          </a:p>
        </p:txBody>
      </p:sp>
    </p:spTree>
    <p:extLst>
      <p:ext uri="{BB962C8B-B14F-4D97-AF65-F5344CB8AC3E}">
        <p14:creationId xmlns:p14="http://schemas.microsoft.com/office/powerpoint/2010/main" val="6275893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342900" indent="-342900" algn="just" fontAlgn="base">
              <a:lnSpc>
                <a:spcPct val="107000"/>
              </a:lnSpc>
              <a:spcAft>
                <a:spcPts val="800"/>
              </a:spcAft>
              <a:buSzPts val="1000"/>
              <a:buFont typeface="Symbol" panose="05050102010706020507" pitchFamily="18" charset="2"/>
              <a:buChar char=""/>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Налоговая ставка — процент от налоговой базы, который нужно уплатить.</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fontAlgn="base">
              <a:lnSpc>
                <a:spcPct val="107000"/>
              </a:lnSpc>
              <a:spcAft>
                <a:spcPts val="800"/>
              </a:spcAft>
              <a:buSzPts val="1000"/>
              <a:buFont typeface="Symbol" panose="05050102010706020507" pitchFamily="18" charset="2"/>
              <a:buChar char=""/>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Налоговый период — период, в конце которого определяется налоговая база и исчисляется сумма налога. Эту сумму нужно задекларировать и перечислить в бюджет. Налоговым периодом может быть месяц, квартал или год.</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fontAlgn="base">
              <a:lnSpc>
                <a:spcPct val="107000"/>
              </a:lnSpc>
              <a:spcAft>
                <a:spcPts val="800"/>
              </a:spcAft>
              <a:buSzPts val="1000"/>
              <a:buFont typeface="Symbol" panose="05050102010706020507" pitchFamily="18" charset="2"/>
              <a:buChar char=""/>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Отчётный период — период, в который формируется часть налоговой базы и наступает обязанность платить авансовый платеж, а также — по некоторым налогам — подавать налоговый расчёт.</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fontAlgn="base">
              <a:lnSpc>
                <a:spcPct val="150000"/>
              </a:lnSpc>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D29AA01C-3056-4800-8DA2-135BEAD86BE1}"/>
              </a:ext>
            </a:extLst>
          </p:cNvPr>
          <p:cNvSpPr txBox="1"/>
          <p:nvPr/>
        </p:nvSpPr>
        <p:spPr>
          <a:xfrm>
            <a:off x="4871864" y="202332"/>
            <a:ext cx="4594194" cy="470000"/>
          </a:xfrm>
          <a:prstGeom prst="rect">
            <a:avLst/>
          </a:prstGeom>
          <a:noFill/>
        </p:spPr>
        <p:txBody>
          <a:bodyPr wrap="square">
            <a:spAutoFit/>
          </a:bodyPr>
          <a:lstStyle/>
          <a:p>
            <a:pPr algn="just">
              <a:lnSpc>
                <a:spcPct val="107000"/>
              </a:lnSpc>
              <a:spcAft>
                <a:spcPts val="800"/>
              </a:spcAft>
            </a:pPr>
            <a:r>
              <a:rPr lang="ru-RU" sz="2400"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Выводы</a:t>
            </a:r>
            <a:endParaRPr lang="ru-RU" sz="2400" b="1" dirty="0">
              <a:solidFill>
                <a:srgbClr val="00B0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5" name="Овал 14">
            <a:extLst>
              <a:ext uri="{FF2B5EF4-FFF2-40B4-BE49-F238E27FC236}">
                <a16:creationId xmlns:a16="http://schemas.microsoft.com/office/drawing/2014/main" id="{8AB1B018-A672-418D-8356-B643AD0B1266}"/>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35</a:t>
            </a:fld>
            <a:endParaRPr lang="ru-RU" dirty="0">
              <a:solidFill>
                <a:schemeClr val="tx1"/>
              </a:solidFill>
            </a:endParaRPr>
          </a:p>
        </p:txBody>
      </p:sp>
    </p:spTree>
    <p:extLst>
      <p:ext uri="{BB962C8B-B14F-4D97-AF65-F5344CB8AC3E}">
        <p14:creationId xmlns:p14="http://schemas.microsoft.com/office/powerpoint/2010/main" val="35189262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8579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1052737"/>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26</a:t>
            </a:r>
          </a:p>
        </p:txBody>
      </p:sp>
      <p:sp>
        <p:nvSpPr>
          <p:cNvPr id="56321" name="Rectangle 1"/>
          <p:cNvSpPr>
            <a:spLocks noChangeArrowheads="1"/>
          </p:cNvSpPr>
          <p:nvPr/>
        </p:nvSpPr>
        <p:spPr bwMode="auto">
          <a:xfrm>
            <a:off x="1666844" y="1702734"/>
            <a:ext cx="88583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a:p>
            <a:pPr indent="450850" algn="just" fontAlgn="base">
              <a:spcBef>
                <a:spcPct val="0"/>
              </a:spcBef>
              <a:spcAft>
                <a:spcPct val="0"/>
              </a:spcAft>
            </a:pPr>
            <a:endParaRPr lang="ru-RU" sz="2400" dirty="0">
              <a:ea typeface="Times New Roman" pitchFamily="18" charset="0"/>
              <a:cs typeface="Times New Roman" pitchFamily="18" charset="0"/>
            </a:endParaRPr>
          </a:p>
        </p:txBody>
      </p:sp>
      <p:sp>
        <p:nvSpPr>
          <p:cNvPr id="11" name="Прямоугольник: скругленные углы 10">
            <a:extLst>
              <a:ext uri="{FF2B5EF4-FFF2-40B4-BE49-F238E27FC236}">
                <a16:creationId xmlns:a16="http://schemas.microsoft.com/office/drawing/2014/main" id="{8A429F2D-213F-4340-8D3E-76D4C345BEA2}"/>
              </a:ext>
            </a:extLst>
          </p:cNvPr>
          <p:cNvSpPr/>
          <p:nvPr/>
        </p:nvSpPr>
        <p:spPr>
          <a:xfrm>
            <a:off x="2063552" y="1268761"/>
            <a:ext cx="8280920" cy="510499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342900" indent="-342900" algn="just" fontAlgn="base">
              <a:lnSpc>
                <a:spcPct val="150000"/>
              </a:lnSpc>
              <a:buSzPts val="1000"/>
              <a:buFont typeface="Symbol" panose="05050102010706020507" pitchFamily="18" charset="2"/>
              <a:buChar char=""/>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Порядок исчисления налога — по какому принципу рассчитывают налог.</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fontAlgn="base">
              <a:lnSpc>
                <a:spcPct val="150000"/>
              </a:lnSpc>
              <a:buSzPts val="1000"/>
              <a:buFont typeface="Symbol" panose="05050102010706020507" pitchFamily="18" charset="2"/>
              <a:buChar char=""/>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Сроки уплаты — период, в который нужно уплатить налог.</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fontAlgn="base">
              <a:lnSpc>
                <a:spcPct val="150000"/>
              </a:lnSpc>
              <a:buSzPts val="1000"/>
              <a:buFont typeface="Symbol" panose="05050102010706020507" pitchFamily="18" charset="2"/>
              <a:buChar char=""/>
              <a:tabLst>
                <a:tab pos="457200" algn="l"/>
              </a:tabLs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Налоговые льготы — любая законная возможность не платить налог (взносы) или уменьшить их размер. Например, пониженные налоговые ставки, вычеты, освобождение от уплаты налога или конкретных операций и прочие преимущества для налогоплательщиков. Этот элемент есть не во всех системах налогообложения.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fontAlgn="base">
              <a:lnSpc>
                <a:spcPct val="150000"/>
              </a:lnSpc>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8">
            <a:extLst>
              <a:ext uri="{FF2B5EF4-FFF2-40B4-BE49-F238E27FC236}">
                <a16:creationId xmlns:a16="http://schemas.microsoft.com/office/drawing/2014/main" id="{1CD20A86-1D70-4C8E-9EF9-148E13B1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4946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D29AA01C-3056-4800-8DA2-135BEAD86BE1}"/>
              </a:ext>
            </a:extLst>
          </p:cNvPr>
          <p:cNvSpPr txBox="1"/>
          <p:nvPr/>
        </p:nvSpPr>
        <p:spPr>
          <a:xfrm>
            <a:off x="4871864" y="202332"/>
            <a:ext cx="4594194" cy="470000"/>
          </a:xfrm>
          <a:prstGeom prst="rect">
            <a:avLst/>
          </a:prstGeom>
          <a:noFill/>
        </p:spPr>
        <p:txBody>
          <a:bodyPr wrap="square">
            <a:spAutoFit/>
          </a:bodyPr>
          <a:lstStyle/>
          <a:p>
            <a:pPr algn="just">
              <a:lnSpc>
                <a:spcPct val="107000"/>
              </a:lnSpc>
              <a:spcAft>
                <a:spcPts val="800"/>
              </a:spcAft>
            </a:pPr>
            <a:r>
              <a:rPr lang="ru-RU" sz="2400"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Выводы</a:t>
            </a:r>
            <a:endParaRPr lang="ru-RU" sz="2400" b="1" dirty="0">
              <a:solidFill>
                <a:srgbClr val="00B0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5" name="Овал 14">
            <a:extLst>
              <a:ext uri="{FF2B5EF4-FFF2-40B4-BE49-F238E27FC236}">
                <a16:creationId xmlns:a16="http://schemas.microsoft.com/office/drawing/2014/main" id="{82F19DFC-65C4-4AC6-8035-9AAE3CFFCC4A}"/>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36</a:t>
            </a:fld>
            <a:endParaRPr lang="ru-RU" dirty="0">
              <a:solidFill>
                <a:schemeClr val="tx1"/>
              </a:solidFill>
            </a:endParaRPr>
          </a:p>
        </p:txBody>
      </p:sp>
    </p:spTree>
    <p:extLst>
      <p:ext uri="{BB962C8B-B14F-4D97-AF65-F5344CB8AC3E}">
        <p14:creationId xmlns:p14="http://schemas.microsoft.com/office/powerpoint/2010/main" val="1507808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14</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2063552" y="1916833"/>
            <a:ext cx="8280920" cy="331236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0215" algn="just">
              <a:lnSpc>
                <a:spcPct val="150000"/>
              </a:lnSpc>
              <a:spcAft>
                <a:spcPts val="800"/>
              </a:spcAft>
            </a:pPr>
            <a:r>
              <a:rPr lang="ru-RU">
                <a:latin typeface="Calibri" panose="020F0502020204030204" pitchFamily="34" charset="0"/>
                <a:ea typeface="Calibri" panose="020F0502020204030204" pitchFamily="34" charset="0"/>
                <a:cs typeface="Times New Roman" panose="02020603050405020304" pitchFamily="18" charset="0"/>
              </a:rPr>
              <a:t>Перечень принципов бюджетной системы Российской Федерации Бюджетная система Российской Федерации основана на принципах: </a:t>
            </a:r>
          </a:p>
          <a:p>
            <a:pPr marL="285750" indent="-285750" algn="just">
              <a:lnSpc>
                <a:spcPct val="150000"/>
              </a:lnSpc>
              <a:spcAft>
                <a:spcPts val="800"/>
              </a:spcAft>
              <a:buFont typeface="Arial" panose="020B0604020202020204" pitchFamily="34" charset="0"/>
              <a:buChar char="•"/>
            </a:pPr>
            <a:r>
              <a:rPr lang="ru-RU">
                <a:latin typeface="Calibri" panose="020F0502020204030204" pitchFamily="34" charset="0"/>
                <a:ea typeface="Calibri" panose="020F0502020204030204" pitchFamily="34" charset="0"/>
                <a:cs typeface="Times New Roman" panose="02020603050405020304" pitchFamily="18" charset="0"/>
              </a:rPr>
              <a:t>единства бюджетной системы Российской Федерации; </a:t>
            </a:r>
          </a:p>
          <a:p>
            <a:pPr marL="285750" indent="-285750" algn="just">
              <a:lnSpc>
                <a:spcPct val="150000"/>
              </a:lnSpc>
              <a:spcAft>
                <a:spcPts val="800"/>
              </a:spcAft>
              <a:buFont typeface="Arial" panose="020B0604020202020204" pitchFamily="34" charset="0"/>
              <a:buChar char="•"/>
            </a:pPr>
            <a:r>
              <a:rPr lang="ru-RU">
                <a:latin typeface="Calibri" panose="020F0502020204030204" pitchFamily="34" charset="0"/>
                <a:ea typeface="Calibri" panose="020F0502020204030204" pitchFamily="34" charset="0"/>
                <a:cs typeface="Times New Roman" panose="02020603050405020304" pitchFamily="18" charset="0"/>
              </a:rPr>
              <a:t>разграничения доходов, расходов и источников финансирования дефицитов бюджетов между бюджетами бюджетной системы Российской Федерации; </a:t>
            </a:r>
          </a:p>
          <a:p>
            <a:pPr marL="285750" indent="-285750" algn="just">
              <a:lnSpc>
                <a:spcPct val="150000"/>
              </a:lnSpc>
              <a:spcAft>
                <a:spcPts val="800"/>
              </a:spcAft>
              <a:buFont typeface="Arial" panose="020B0604020202020204" pitchFamily="34" charset="0"/>
              <a:buChar char="•"/>
            </a:pPr>
            <a:r>
              <a:rPr lang="ru-RU">
                <a:latin typeface="Calibri" panose="020F0502020204030204" pitchFamily="34" charset="0"/>
                <a:ea typeface="Calibri" panose="020F0502020204030204" pitchFamily="34" charset="0"/>
                <a:cs typeface="Times New Roman" panose="02020603050405020304" pitchFamily="18" charset="0"/>
              </a:rPr>
              <a:t>самостоятельности бюджетов; </a:t>
            </a:r>
          </a:p>
          <a:p>
            <a:pPr marL="285750" indent="-285750" algn="just">
              <a:lnSpc>
                <a:spcPct val="150000"/>
              </a:lnSpc>
              <a:spcAft>
                <a:spcPts val="800"/>
              </a:spcAft>
              <a:buFont typeface="Arial" panose="020B0604020202020204" pitchFamily="34" charset="0"/>
              <a:buChar char="•"/>
            </a:pPr>
            <a:r>
              <a:rPr lang="ru-RU">
                <a:latin typeface="Calibri" panose="020F0502020204030204" pitchFamily="34" charset="0"/>
                <a:ea typeface="Calibri" panose="020F0502020204030204" pitchFamily="34" charset="0"/>
                <a:cs typeface="Times New Roman" panose="02020603050405020304" pitchFamily="18" charset="0"/>
              </a:rPr>
              <a:t>равенства бюджетных прав субъектов Российской Федерации, муниципальных образований;</a:t>
            </a:r>
          </a:p>
          <a:p>
            <a:pPr marL="285750" indent="-285750" algn="just">
              <a:lnSpc>
                <a:spcPct val="150000"/>
              </a:lnSpc>
              <a:spcAft>
                <a:spcPts val="800"/>
              </a:spcAft>
              <a:buFont typeface="Arial" panose="020B0604020202020204" pitchFamily="34" charset="0"/>
              <a:buChar char="•"/>
            </a:pPr>
            <a:r>
              <a:rPr lang="ru-RU">
                <a:latin typeface="Calibri" panose="020F0502020204030204" pitchFamily="34" charset="0"/>
                <a:ea typeface="Calibri" panose="020F0502020204030204" pitchFamily="34" charset="0"/>
                <a:cs typeface="Times New Roman" panose="02020603050405020304" pitchFamily="18" charset="0"/>
              </a:rPr>
              <a:t>полноты отражения доходов, расходов и источников финансирования дефицитов бюджетов; </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1361621F-1C25-4EBF-9ABB-B07E2D97FF39}"/>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a:t>
            </a:fld>
            <a:endParaRPr lang="ru-RU" dirty="0">
              <a:solidFill>
                <a:schemeClr val="tx1"/>
              </a:solidFill>
            </a:endParaRPr>
          </a:p>
        </p:txBody>
      </p:sp>
    </p:spTree>
    <p:extLst>
      <p:ext uri="{BB962C8B-B14F-4D97-AF65-F5344CB8AC3E}">
        <p14:creationId xmlns:p14="http://schemas.microsoft.com/office/powerpoint/2010/main" val="984440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14</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2063552" y="1988842"/>
            <a:ext cx="8280920" cy="324035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сбалансированности бюджета; </a:t>
            </a:r>
          </a:p>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эффективности использования бюджетных средств; </a:t>
            </a:r>
          </a:p>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общего (совокупного) покрытия расходов бюджетов; </a:t>
            </a:r>
          </a:p>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прозрачности (открытости); </a:t>
            </a:r>
          </a:p>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участия граждан в бюджетном процессе; </a:t>
            </a:r>
          </a:p>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достоверности бюджета; </a:t>
            </a:r>
          </a:p>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адресности и целевого характера бюджетных средств; подведомственности расходов бюджетов; </a:t>
            </a:r>
          </a:p>
          <a:p>
            <a:pPr marL="285750" indent="-285750" algn="just">
              <a:lnSpc>
                <a:spcPct val="150000"/>
              </a:lnSpc>
              <a:spcAft>
                <a:spcPts val="800"/>
              </a:spcAft>
              <a:buFont typeface="Arial" panose="020B0604020202020204" pitchFamily="34" charset="0"/>
              <a:buChar char="•"/>
            </a:pPr>
            <a:r>
              <a:rPr lang="ru-RU" dirty="0">
                <a:latin typeface="Calibri" panose="020F0502020204030204" pitchFamily="34" charset="0"/>
                <a:ea typeface="Calibri" panose="020F0502020204030204" pitchFamily="34" charset="0"/>
                <a:cs typeface="Times New Roman" panose="02020603050405020304" pitchFamily="18" charset="0"/>
              </a:rPr>
              <a:t>единства кассы.</a:t>
            </a:r>
          </a:p>
        </p:txBody>
      </p:sp>
      <p:sp>
        <p:nvSpPr>
          <p:cNvPr id="8" name="Овал 7">
            <a:extLst>
              <a:ext uri="{FF2B5EF4-FFF2-40B4-BE49-F238E27FC236}">
                <a16:creationId xmlns:a16="http://schemas.microsoft.com/office/drawing/2014/main" id="{83EDD117-6E7F-498E-AB76-548BA087B499}"/>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a:t>
            </a:fld>
            <a:endParaRPr lang="ru-RU" dirty="0">
              <a:solidFill>
                <a:schemeClr val="tx1"/>
              </a:solidFill>
            </a:endParaRPr>
          </a:p>
        </p:txBody>
      </p:sp>
    </p:spTree>
    <p:extLst>
      <p:ext uri="{BB962C8B-B14F-4D97-AF65-F5344CB8AC3E}">
        <p14:creationId xmlns:p14="http://schemas.microsoft.com/office/powerpoint/2010/main" val="4022884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6</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скругленные углы 2">
            <a:extLst>
              <a:ext uri="{FF2B5EF4-FFF2-40B4-BE49-F238E27FC236}">
                <a16:creationId xmlns:a16="http://schemas.microsoft.com/office/drawing/2014/main" id="{30CB25DF-BDD3-4370-B778-AF8E41619DC6}"/>
              </a:ext>
            </a:extLst>
          </p:cNvPr>
          <p:cNvSpPr/>
          <p:nvPr/>
        </p:nvSpPr>
        <p:spPr>
          <a:xfrm>
            <a:off x="1847528" y="1474704"/>
            <a:ext cx="8712968" cy="410582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50215" algn="just">
              <a:lnSpc>
                <a:spcPct val="150000"/>
              </a:lnSpc>
              <a:spcAft>
                <a:spcPts val="800"/>
              </a:spcAft>
            </a:pPr>
            <a:r>
              <a:rPr lang="ru-RU" sz="2400" dirty="0">
                <a:solidFill>
                  <a:schemeClr val="tx1"/>
                </a:solidFill>
                <a:latin typeface="Calibri" panose="020F0502020204030204" pitchFamily="34" charset="0"/>
                <a:ea typeface="Times New Roman" panose="02020603050405020304" pitchFamily="18" charset="0"/>
              </a:rPr>
              <a:t>Бюджетно-налоговая политика государства — это политика, проводимая в области налогообложения и государственных расходов, направленная на поддержание хорошего уровня занятости населения, стабильной экономики в стране, ну и, конечно же, постоянного прироста ВВП. Эту политику часто называют фискальной.</a:t>
            </a:r>
            <a:endParaRPr lang="ru-RU" sz="2400" dirty="0">
              <a:solidFill>
                <a:schemeClr val="tx1"/>
              </a:solidFill>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090091C7-8A5F-47E7-AB2E-FA50C2376C93}"/>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a:t>
            </a:fld>
            <a:endParaRPr lang="ru-RU" dirty="0">
              <a:solidFill>
                <a:schemeClr val="tx1"/>
              </a:solidFill>
            </a:endParaRPr>
          </a:p>
        </p:txBody>
      </p:sp>
    </p:spTree>
    <p:extLst>
      <p:ext uri="{BB962C8B-B14F-4D97-AF65-F5344CB8AC3E}">
        <p14:creationId xmlns:p14="http://schemas.microsoft.com/office/powerpoint/2010/main" val="1351564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14</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1955540" y="1628800"/>
            <a:ext cx="8280920" cy="446449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07000"/>
              </a:lnSpc>
              <a:spcBef>
                <a:spcPts val="3000"/>
              </a:spcBef>
              <a:spcAft>
                <a:spcPts val="1500"/>
              </a:spcAft>
            </a:pPr>
            <a:r>
              <a:rPr lang="ru-RU" sz="24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Основные инструменты налогово-бюджетной политики</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1500"/>
              </a:spcAft>
            </a:pPr>
            <a:r>
              <a:rPr lang="ru-RU" sz="2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Инструментами фискальной политики выступают расходы и доходы государственного бюджета, а именно:</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sz="2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государственные закупки;</a:t>
            </a:r>
            <a:endParaRPr lang="ru-RU" sz="24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sz="2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налоги;</a:t>
            </a:r>
            <a:endParaRPr lang="ru-RU" sz="24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ru-RU" sz="2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трансферты.</a:t>
            </a:r>
            <a:endParaRPr lang="ru-RU" sz="24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50000"/>
              </a:lnSpc>
              <a:spcAft>
                <a:spcPts val="800"/>
              </a:spcAft>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D19A2C46-CA01-4793-9AAB-10166E698995}"/>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7</a:t>
            </a:fld>
            <a:endParaRPr lang="ru-RU" dirty="0">
              <a:solidFill>
                <a:schemeClr val="tx1"/>
              </a:solidFill>
            </a:endParaRPr>
          </a:p>
        </p:txBody>
      </p:sp>
    </p:spTree>
    <p:extLst>
      <p:ext uri="{BB962C8B-B14F-4D97-AF65-F5344CB8AC3E}">
        <p14:creationId xmlns:p14="http://schemas.microsoft.com/office/powerpoint/2010/main" val="1866480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14</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1746419" y="980728"/>
            <a:ext cx="8280920" cy="50405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spcAft>
                <a:spcPts val="800"/>
              </a:spcAf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1. Во-первых, трансферты. Когда государство увеличивает социальные выплаты, при прочих равных и неизменных условиях доход хозяйства (семьи, организации) растет, следовательно, есть финансовая возможность тратить больше — повышается спрос. С другой стороны, если смотреть непосредственно на фирму, получение господдержки дает возможность расширения производства и возможное увеличение инвестиционных расходов. Соответственно, уменьшение выплат ведет к сокращению совокупного спроса.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6E9D7C71-67C9-44EF-877C-1843FD986663}"/>
              </a:ext>
            </a:extLst>
          </p:cNvPr>
          <p:cNvSpPr txBox="1"/>
          <p:nvPr/>
        </p:nvSpPr>
        <p:spPr>
          <a:xfrm>
            <a:off x="3215680" y="216889"/>
            <a:ext cx="6336704" cy="407035"/>
          </a:xfrm>
          <a:prstGeom prst="rect">
            <a:avLst/>
          </a:prstGeom>
          <a:noFill/>
        </p:spPr>
        <p:txBody>
          <a:bodyPr wrap="square">
            <a:spAutoFit/>
          </a:bodyPr>
          <a:lstStyle/>
          <a:p>
            <a:pPr algn="just">
              <a:lnSpc>
                <a:spcPct val="107000"/>
              </a:lnSpc>
              <a:spcAft>
                <a:spcPts val="1500"/>
              </a:spcAft>
            </a:pPr>
            <a:r>
              <a:rPr lang="ru-RU" sz="20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как эти инструменты влияют на совокупный спрос:</a:t>
            </a:r>
            <a:endParaRPr lang="ru-RU" sz="20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Овал 14">
            <a:extLst>
              <a:ext uri="{FF2B5EF4-FFF2-40B4-BE49-F238E27FC236}">
                <a16:creationId xmlns:a16="http://schemas.microsoft.com/office/drawing/2014/main" id="{EB51BF7A-9BA1-4D30-A380-36E4B559F7D1}"/>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8</a:t>
            </a:fld>
            <a:endParaRPr lang="ru-RU" dirty="0">
              <a:solidFill>
                <a:schemeClr val="tx1"/>
              </a:solidFill>
            </a:endParaRPr>
          </a:p>
        </p:txBody>
      </p:sp>
    </p:spTree>
    <p:extLst>
      <p:ext uri="{BB962C8B-B14F-4D97-AF65-F5344CB8AC3E}">
        <p14:creationId xmlns:p14="http://schemas.microsoft.com/office/powerpoint/2010/main" val="2447531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1524001"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152400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2423592" y="764705"/>
            <a:ext cx="7560840" cy="584775"/>
          </a:xfrm>
          <a:prstGeom prst="rect">
            <a:avLst/>
          </a:prstGeom>
        </p:spPr>
        <p:txBody>
          <a:bodyPr wrap="square">
            <a:spAutoFit/>
          </a:bodyPr>
          <a:lstStyle/>
          <a:p>
            <a:endParaRPr lang="ru-RU" sz="3200" dirty="0"/>
          </a:p>
        </p:txBody>
      </p:sp>
      <p:sp>
        <p:nvSpPr>
          <p:cNvPr id="12" name="Овал 11"/>
          <p:cNvSpPr/>
          <p:nvPr/>
        </p:nvSpPr>
        <p:spPr>
          <a:xfrm>
            <a:off x="10056440" y="0"/>
            <a:ext cx="611560" cy="40466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14</a:t>
            </a:r>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1746419" y="980728"/>
            <a:ext cx="8280920" cy="50405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spcAft>
                <a:spcPts val="800"/>
              </a:spcAf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2. Во-вторых, это налоги. Здесь ситуация, полностью противоположная трансфертам. Чем выше применяемые ставки налогов, тем меньше совокупный спрос (спрос отталкивается от возможного дохода), сокращается инвестиционный расход (в компаниях уменьшается чистая — нераспределенная — прибыль). Как только ставки налогов снижаются, ситуация меняется в диаметрально противоположную сторону.</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6E9D7C71-67C9-44EF-877C-1843FD986663}"/>
              </a:ext>
            </a:extLst>
          </p:cNvPr>
          <p:cNvSpPr txBox="1"/>
          <p:nvPr/>
        </p:nvSpPr>
        <p:spPr>
          <a:xfrm>
            <a:off x="3215680" y="216889"/>
            <a:ext cx="6336704" cy="407035"/>
          </a:xfrm>
          <a:prstGeom prst="rect">
            <a:avLst/>
          </a:prstGeom>
          <a:noFill/>
        </p:spPr>
        <p:txBody>
          <a:bodyPr wrap="square">
            <a:spAutoFit/>
          </a:bodyPr>
          <a:lstStyle/>
          <a:p>
            <a:pPr algn="just">
              <a:lnSpc>
                <a:spcPct val="107000"/>
              </a:lnSpc>
              <a:spcAft>
                <a:spcPts val="1500"/>
              </a:spcAft>
            </a:pPr>
            <a:r>
              <a:rPr lang="ru-RU" sz="20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как эти инструменты влияют на совокупный спрос:</a:t>
            </a:r>
            <a:endParaRPr lang="ru-RU" sz="20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Овал 14">
            <a:extLst>
              <a:ext uri="{FF2B5EF4-FFF2-40B4-BE49-F238E27FC236}">
                <a16:creationId xmlns:a16="http://schemas.microsoft.com/office/drawing/2014/main" id="{0696FC2C-155B-49FB-9B9E-D55B2B7FDCF6}"/>
              </a:ext>
            </a:extLst>
          </p:cNvPr>
          <p:cNvSpPr/>
          <p:nvPr/>
        </p:nvSpPr>
        <p:spPr>
          <a:xfrm>
            <a:off x="9896419"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9</a:t>
            </a:fld>
            <a:endParaRPr lang="ru-RU" dirty="0">
              <a:solidFill>
                <a:schemeClr val="tx1"/>
              </a:solidFill>
            </a:endParaRPr>
          </a:p>
        </p:txBody>
      </p:sp>
    </p:spTree>
    <p:extLst>
      <p:ext uri="{BB962C8B-B14F-4D97-AF65-F5344CB8AC3E}">
        <p14:creationId xmlns:p14="http://schemas.microsoft.com/office/powerpoint/2010/main" val="141009508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2749</Words>
  <Application>Microsoft Office PowerPoint</Application>
  <PresentationFormat>Широкоэкранный</PresentationFormat>
  <Paragraphs>235</Paragraphs>
  <Slides>36</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36</vt:i4>
      </vt:variant>
    </vt:vector>
  </HeadingPairs>
  <TitlesOfParts>
    <vt:vector size="44" baseType="lpstr">
      <vt:lpstr>Arial</vt:lpstr>
      <vt:lpstr>Calibri</vt:lpstr>
      <vt:lpstr>Calibri Light</vt:lpstr>
      <vt:lpstr>stk</vt:lpstr>
      <vt:lpstr>Symbol</vt:lpstr>
      <vt:lpstr>Times New Roman</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HOME</dc:creator>
  <cp:lastModifiedBy>HOME</cp:lastModifiedBy>
  <cp:revision>4</cp:revision>
  <dcterms:created xsi:type="dcterms:W3CDTF">2024-04-10T15:36:15Z</dcterms:created>
  <dcterms:modified xsi:type="dcterms:W3CDTF">2024-04-10T17:27:28Z</dcterms:modified>
</cp:coreProperties>
</file>